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Lst>
  <p:notesMasterIdLst>
    <p:notesMasterId r:id="rId63"/>
  </p:notesMasterIdLst>
  <p:sldIdLst>
    <p:sldId id="269" r:id="rId7"/>
    <p:sldId id="270" r:id="rId8"/>
    <p:sldId id="315" r:id="rId9"/>
    <p:sldId id="271" r:id="rId10"/>
    <p:sldId id="272" r:id="rId11"/>
    <p:sldId id="273" r:id="rId12"/>
    <p:sldId id="256" r:id="rId13"/>
    <p:sldId id="258" r:id="rId14"/>
    <p:sldId id="259" r:id="rId15"/>
    <p:sldId id="260" r:id="rId16"/>
    <p:sldId id="267" r:id="rId17"/>
    <p:sldId id="268" r:id="rId18"/>
    <p:sldId id="261" r:id="rId19"/>
    <p:sldId id="263" r:id="rId20"/>
    <p:sldId id="264" r:id="rId21"/>
    <p:sldId id="265" r:id="rId22"/>
    <p:sldId id="266" r:id="rId23"/>
    <p:sldId id="262" r:id="rId24"/>
    <p:sldId id="274" r:id="rId25"/>
    <p:sldId id="275" r:id="rId26"/>
    <p:sldId id="276" r:id="rId27"/>
    <p:sldId id="277" r:id="rId28"/>
    <p:sldId id="278" r:id="rId29"/>
    <p:sldId id="279" r:id="rId30"/>
    <p:sldId id="280" r:id="rId31"/>
    <p:sldId id="281"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7"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EAF85E2E-5DE5-42CD-B0C0-FEC25643B3FD}">
          <p14:sldIdLst>
            <p14:sldId id="269"/>
            <p14:sldId id="270"/>
            <p14:sldId id="315"/>
            <p14:sldId id="271"/>
            <p14:sldId id="272"/>
            <p14:sldId id="273"/>
            <p14:sldId id="256"/>
            <p14:sldId id="258"/>
            <p14:sldId id="259"/>
            <p14:sldId id="260"/>
            <p14:sldId id="267"/>
            <p14:sldId id="268"/>
            <p14:sldId id="261"/>
            <p14:sldId id="263"/>
            <p14:sldId id="264"/>
            <p14:sldId id="265"/>
            <p14:sldId id="266"/>
            <p14:sldId id="262"/>
            <p14:sldId id="274"/>
            <p14:sldId id="275"/>
            <p14:sldId id="276"/>
            <p14:sldId id="277"/>
            <p14:sldId id="278"/>
            <p14:sldId id="279"/>
            <p14:sldId id="280"/>
            <p14:sldId id="281"/>
            <p14:sldId id="283"/>
            <p14:sldId id="284"/>
            <p14:sldId id="285"/>
            <p14:sldId id="286"/>
            <p14:sldId id="287"/>
            <p14:sldId id="288"/>
            <p14:sldId id="289"/>
            <p14:sldId id="290"/>
            <p14:sldId id="291"/>
            <p14:sldId id="292"/>
            <p14:sldId id="293"/>
            <p14:sldId id="294"/>
            <p14:sldId id="295"/>
            <p14:sldId id="297"/>
            <p14:sldId id="299"/>
            <p14:sldId id="300"/>
            <p14:sldId id="301"/>
            <p14:sldId id="302"/>
            <p14:sldId id="303"/>
            <p14:sldId id="304"/>
            <p14:sldId id="305"/>
            <p14:sldId id="306"/>
            <p14:sldId id="307"/>
            <p14:sldId id="308"/>
            <p14:sldId id="309"/>
            <p14:sldId id="310"/>
            <p14:sldId id="311"/>
            <p14:sldId id="312"/>
            <p14:sldId id="313"/>
            <p14:sldId id="31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71" autoAdjust="0"/>
  </p:normalViewPr>
  <p:slideViewPr>
    <p:cSldViewPr>
      <p:cViewPr varScale="1">
        <p:scale>
          <a:sx n="70" d="100"/>
          <a:sy n="70" d="100"/>
        </p:scale>
        <p:origin x="-828" y="-90"/>
      </p:cViewPr>
      <p:guideLst>
        <p:guide orient="horz" pos="2160"/>
        <p:guide pos="2880"/>
      </p:guideLst>
    </p:cSldViewPr>
  </p:slideViewPr>
  <p:outlineViewPr>
    <p:cViewPr>
      <p:scale>
        <a:sx n="33" d="100"/>
        <a:sy n="33" d="100"/>
      </p:scale>
      <p:origin x="0" y="234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notesMaster" Target="notesMasters/notesMaster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0.16645126974111615"/>
          <c:y val="2.7549684888237339E-2"/>
          <c:w val="0.80081634441428762"/>
          <c:h val="0.65682913436204349"/>
        </c:manualLayout>
      </c:layout>
      <c:bar3DChart>
        <c:barDir val="col"/>
        <c:grouping val="clustered"/>
        <c:varyColors val="0"/>
        <c:ser>
          <c:idx val="0"/>
          <c:order val="0"/>
          <c:invertIfNegative val="0"/>
          <c:dPt>
            <c:idx val="1"/>
            <c:invertIfNegative val="0"/>
            <c:bubble3D val="0"/>
            <c:spPr>
              <a:solidFill>
                <a:schemeClr val="accent2"/>
              </a:solidFill>
            </c:spPr>
          </c:dPt>
          <c:dPt>
            <c:idx val="2"/>
            <c:invertIfNegative val="0"/>
            <c:bubble3D val="0"/>
            <c:spPr>
              <a:solidFill>
                <a:schemeClr val="bg2"/>
              </a:solidFill>
            </c:spPr>
          </c:dPt>
          <c:dPt>
            <c:idx val="3"/>
            <c:invertIfNegative val="0"/>
            <c:bubble3D val="0"/>
            <c:spPr>
              <a:solidFill>
                <a:srgbClr val="92D050"/>
              </a:solidFill>
            </c:spPr>
          </c:dPt>
          <c:dPt>
            <c:idx val="4"/>
            <c:invertIfNegative val="0"/>
            <c:bubble3D val="0"/>
            <c:spPr>
              <a:solidFill>
                <a:srgbClr val="7030A0"/>
              </a:solidFill>
            </c:spPr>
          </c:dPt>
          <c:dPt>
            <c:idx val="5"/>
            <c:invertIfNegative val="0"/>
            <c:bubble3D val="0"/>
            <c:spPr>
              <a:solidFill>
                <a:schemeClr val="accent3">
                  <a:lumMod val="60000"/>
                  <a:lumOff val="40000"/>
                </a:schemeClr>
              </a:solidFill>
            </c:spPr>
          </c:dPt>
          <c:dLbls>
            <c:dLbl>
              <c:idx val="0"/>
              <c:layout>
                <c:manualLayout>
                  <c:x val="1.1132224543360651E-2"/>
                  <c:y val="-1.8922549935495352E-2"/>
                </c:manualLayout>
              </c:layout>
              <c:tx>
                <c:rich>
                  <a:bodyPr/>
                  <a:lstStyle/>
                  <a:p>
                    <a:r>
                      <a:rPr lang="en-US" dirty="0" smtClean="0"/>
                      <a:t>1 M</a:t>
                    </a:r>
                    <a:endParaRPr lang="en-US" dirty="0"/>
                  </a:p>
                </c:rich>
              </c:tx>
              <c:showLegendKey val="0"/>
              <c:showVal val="1"/>
              <c:showCatName val="0"/>
              <c:showSerName val="0"/>
              <c:showPercent val="0"/>
              <c:showBubbleSize val="0"/>
            </c:dLbl>
            <c:dLbl>
              <c:idx val="1"/>
              <c:layout>
                <c:manualLayout>
                  <c:x val="2.5665701609340535E-2"/>
                  <c:y val="-1.9138755980861243E-2"/>
                </c:manualLayout>
              </c:layout>
              <c:tx>
                <c:rich>
                  <a:bodyPr/>
                  <a:lstStyle/>
                  <a:p>
                    <a:r>
                      <a:rPr lang="en-US" dirty="0" smtClean="0"/>
                      <a:t>2.2 M</a:t>
                    </a:r>
                    <a:endParaRPr lang="en-US" dirty="0"/>
                  </a:p>
                </c:rich>
              </c:tx>
              <c:showLegendKey val="0"/>
              <c:showVal val="1"/>
              <c:showCatName val="0"/>
              <c:showSerName val="0"/>
              <c:showPercent val="0"/>
              <c:showBubbleSize val="0"/>
            </c:dLbl>
            <c:dLbl>
              <c:idx val="2"/>
              <c:layout>
                <c:manualLayout>
                  <c:x val="2.3099131448406484E-2"/>
                  <c:y val="-9.5693779904306806E-3"/>
                </c:manualLayout>
              </c:layout>
              <c:tx>
                <c:rich>
                  <a:bodyPr/>
                  <a:lstStyle/>
                  <a:p>
                    <a:r>
                      <a:rPr lang="en-US" dirty="0" smtClean="0"/>
                      <a:t>556 K</a:t>
                    </a:r>
                    <a:endParaRPr lang="en-US" dirty="0"/>
                  </a:p>
                </c:rich>
              </c:tx>
              <c:showLegendKey val="0"/>
              <c:showVal val="1"/>
              <c:showCatName val="0"/>
              <c:showSerName val="0"/>
              <c:showPercent val="0"/>
              <c:showBubbleSize val="0"/>
            </c:dLbl>
            <c:dLbl>
              <c:idx val="3"/>
              <c:layout>
                <c:manualLayout>
                  <c:x val="2.3099131448406484E-2"/>
                  <c:y val="-1.2759170653907555E-2"/>
                </c:manualLayout>
              </c:layout>
              <c:tx>
                <c:rich>
                  <a:bodyPr/>
                  <a:lstStyle/>
                  <a:p>
                    <a:r>
                      <a:rPr lang="en-US" dirty="0" smtClean="0"/>
                      <a:t>500 K </a:t>
                    </a:r>
                    <a:endParaRPr lang="en-US" dirty="0"/>
                  </a:p>
                </c:rich>
              </c:tx>
              <c:showLegendKey val="0"/>
              <c:showVal val="1"/>
              <c:showCatName val="0"/>
              <c:showSerName val="0"/>
              <c:showPercent val="0"/>
              <c:showBubbleSize val="0"/>
            </c:dLbl>
            <c:dLbl>
              <c:idx val="4"/>
              <c:layout>
                <c:manualLayout>
                  <c:x val="2.5665701609340535E-2"/>
                  <c:y val="-1.5948963317384428E-2"/>
                </c:manualLayout>
              </c:layout>
              <c:tx>
                <c:rich>
                  <a:bodyPr/>
                  <a:lstStyle/>
                  <a:p>
                    <a:r>
                      <a:rPr lang="en-US" dirty="0" smtClean="0"/>
                      <a:t>214 K</a:t>
                    </a:r>
                    <a:endParaRPr lang="en-US" dirty="0"/>
                  </a:p>
                </c:rich>
              </c:tx>
              <c:showLegendKey val="0"/>
              <c:showVal val="1"/>
              <c:showCatName val="0"/>
              <c:showSerName val="0"/>
              <c:showPercent val="0"/>
              <c:showBubbleSize val="0"/>
            </c:dLbl>
            <c:dLbl>
              <c:idx val="5"/>
              <c:layout>
                <c:manualLayout>
                  <c:x val="2.5665701609340535E-2"/>
                  <c:y val="-1.5948963317384369E-2"/>
                </c:manualLayout>
              </c:layout>
              <c:tx>
                <c:rich>
                  <a:bodyPr/>
                  <a:lstStyle/>
                  <a:p>
                    <a:r>
                      <a:rPr lang="en-US" dirty="0" smtClean="0"/>
                      <a:t>269 K</a:t>
                    </a:r>
                    <a:endParaRPr lang="en-US" dirty="0"/>
                  </a:p>
                </c:rich>
              </c:tx>
              <c:showLegendKey val="0"/>
              <c:showVal val="1"/>
              <c:showCatName val="0"/>
              <c:showSerName val="0"/>
              <c:showPercent val="0"/>
              <c:showBubbleSize val="0"/>
            </c:dLbl>
            <c:txPr>
              <a:bodyPr/>
              <a:lstStyle/>
              <a:p>
                <a:pPr>
                  <a:defRPr sz="1600" b="1">
                    <a:solidFill>
                      <a:schemeClr val="bg1"/>
                    </a:solidFill>
                  </a:defRPr>
                </a:pPr>
                <a:endParaRPr lang="en-US"/>
              </a:p>
            </c:txPr>
            <c:showLegendKey val="0"/>
            <c:showVal val="1"/>
            <c:showCatName val="0"/>
            <c:showSerName val="0"/>
            <c:showPercent val="0"/>
            <c:showBubbleSize val="0"/>
            <c:showLeaderLines val="0"/>
          </c:dLbls>
          <c:cat>
            <c:strRef>
              <c:f>Sheet1!$A$2:$A$7</c:f>
              <c:strCache>
                <c:ptCount val="6"/>
                <c:pt idx="0">
                  <c:v>Members</c:v>
                </c:pt>
                <c:pt idx="1">
                  <c:v>2012 Participants  </c:v>
                </c:pt>
                <c:pt idx="2">
                  <c:v>Twitter followers</c:v>
                </c:pt>
                <c:pt idx="3">
                  <c:v>Mobile subscribers</c:v>
                </c:pt>
                <c:pt idx="4">
                  <c:v>Talking about this</c:v>
                </c:pt>
                <c:pt idx="5">
                  <c:v>Facebook Fans</c:v>
                </c:pt>
              </c:strCache>
            </c:strRef>
          </c:cat>
          <c:val>
            <c:numRef>
              <c:f>Sheet1!$B$2:$B$7</c:f>
              <c:numCache>
                <c:formatCode>#,##0</c:formatCode>
                <c:ptCount val="6"/>
                <c:pt idx="0">
                  <c:v>1000000</c:v>
                </c:pt>
                <c:pt idx="1">
                  <c:v>2200000</c:v>
                </c:pt>
                <c:pt idx="2">
                  <c:v>556000</c:v>
                </c:pt>
                <c:pt idx="3">
                  <c:v>500000</c:v>
                </c:pt>
                <c:pt idx="4">
                  <c:v>433643</c:v>
                </c:pt>
                <c:pt idx="5">
                  <c:v>266682</c:v>
                </c:pt>
              </c:numCache>
            </c:numRef>
          </c:val>
        </c:ser>
        <c:dLbls>
          <c:showLegendKey val="0"/>
          <c:showVal val="0"/>
          <c:showCatName val="0"/>
          <c:showSerName val="0"/>
          <c:showPercent val="0"/>
          <c:showBubbleSize val="0"/>
        </c:dLbls>
        <c:gapWidth val="67"/>
        <c:gapDepth val="62"/>
        <c:shape val="box"/>
        <c:axId val="140048256"/>
        <c:axId val="140049792"/>
        <c:axId val="0"/>
      </c:bar3DChart>
      <c:catAx>
        <c:axId val="140048256"/>
        <c:scaling>
          <c:orientation val="minMax"/>
        </c:scaling>
        <c:delete val="0"/>
        <c:axPos val="b"/>
        <c:majorTickMark val="out"/>
        <c:minorTickMark val="none"/>
        <c:tickLblPos val="nextTo"/>
        <c:txPr>
          <a:bodyPr/>
          <a:lstStyle/>
          <a:p>
            <a:pPr>
              <a:defRPr sz="1800" b="1"/>
            </a:pPr>
            <a:endParaRPr lang="en-US"/>
          </a:p>
        </c:txPr>
        <c:crossAx val="140049792"/>
        <c:crosses val="autoZero"/>
        <c:auto val="1"/>
        <c:lblAlgn val="ctr"/>
        <c:lblOffset val="100"/>
        <c:noMultiLvlLbl val="0"/>
      </c:catAx>
      <c:valAx>
        <c:axId val="140049792"/>
        <c:scaling>
          <c:orientation val="minMax"/>
        </c:scaling>
        <c:delete val="0"/>
        <c:axPos val="l"/>
        <c:majorGridlines>
          <c:spPr>
            <a:ln>
              <a:noFill/>
            </a:ln>
          </c:spPr>
        </c:majorGridlines>
        <c:numFmt formatCode="#,##0" sourceLinked="1"/>
        <c:majorTickMark val="out"/>
        <c:minorTickMark val="none"/>
        <c:tickLblPos val="nextTo"/>
        <c:txPr>
          <a:bodyPr/>
          <a:lstStyle/>
          <a:p>
            <a:pPr>
              <a:defRPr sz="1800" b="1"/>
            </a:pPr>
            <a:endParaRPr lang="en-US"/>
          </a:p>
        </c:txPr>
        <c:crossAx val="140048256"/>
        <c:crosses val="autoZero"/>
        <c:crossBetween val="between"/>
      </c:valAx>
      <c:spPr>
        <a:noFill/>
      </c:spPr>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9CF4137C-7AB7-4BD3-97D7-F0375ABC274D}" type="datetimeFigureOut">
              <a:rPr lang="en-US"/>
              <a:pPr>
                <a:defRPr/>
              </a:pPr>
              <a:t>11/7/2012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A4D5CF36-2447-4CDB-BBFF-128500BCFBCD}" type="slidenum">
              <a:rPr lang="en-US"/>
              <a:pPr>
                <a:defRPr/>
              </a:pPr>
              <a:t>‹#›</a:t>
            </a:fld>
            <a:endParaRPr lang="en-US"/>
          </a:p>
        </p:txBody>
      </p:sp>
    </p:spTree>
    <p:extLst>
      <p:ext uri="{BB962C8B-B14F-4D97-AF65-F5344CB8AC3E}">
        <p14:creationId xmlns:p14="http://schemas.microsoft.com/office/powerpoint/2010/main" val="5860221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843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BE63760-6761-4BB4-8CBE-500F58C6B543}" type="slidenum">
              <a:rPr lang="en-US"/>
              <a:pPr fontAlgn="base">
                <a:spcBef>
                  <a:spcPct val="0"/>
                </a:spcBef>
                <a:spcAft>
                  <a:spcPct val="0"/>
                </a:spcAft>
                <a:defRPr/>
              </a:pPr>
              <a:t>10</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Popcap’s</a:t>
            </a:r>
            <a:r>
              <a:rPr lang="en-US" dirty="0" smtClean="0"/>
              <a:t> founders Brian</a:t>
            </a:r>
            <a:r>
              <a:rPr lang="en-US" baseline="0" dirty="0" smtClean="0"/>
              <a:t> </a:t>
            </a:r>
            <a:r>
              <a:rPr lang="en-US" baseline="0" dirty="0" err="1" smtClean="0"/>
              <a:t>Fiete</a:t>
            </a:r>
            <a:r>
              <a:rPr lang="en-US" baseline="0" dirty="0" smtClean="0"/>
              <a:t>, John </a:t>
            </a:r>
            <a:r>
              <a:rPr lang="en-US" baseline="0" dirty="0" err="1" smtClean="0"/>
              <a:t>Vechey</a:t>
            </a:r>
            <a:r>
              <a:rPr lang="en-US" baseline="0" dirty="0" smtClean="0"/>
              <a:t> and Jason </a:t>
            </a:r>
            <a:r>
              <a:rPr lang="en-US" baseline="0" dirty="0" err="1" smtClean="0"/>
              <a:t>Kapalka</a:t>
            </a:r>
            <a:r>
              <a:rPr lang="en-US" baseline="0" dirty="0" smtClean="0"/>
              <a:t> joined up in 2000 and created Java based, ad supported games you can play easily.</a:t>
            </a:r>
            <a:endParaRPr lang="en-US" dirty="0"/>
          </a:p>
        </p:txBody>
      </p:sp>
      <p:sp>
        <p:nvSpPr>
          <p:cNvPr id="4" name="Slide Number Placeholder 3"/>
          <p:cNvSpPr>
            <a:spLocks noGrp="1"/>
          </p:cNvSpPr>
          <p:nvPr>
            <p:ph type="sldNum" sz="quarter" idx="10"/>
          </p:nvPr>
        </p:nvSpPr>
        <p:spPr/>
        <p:txBody>
          <a:bodyPr/>
          <a:lstStyle/>
          <a:p>
            <a:fld id="{1B825171-28B3-42CB-8F7E-1A9A48CBD106}"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3928947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50B9D7-DC79-8344-BAD7-65BF03DD5C3A}" type="slidenum">
              <a:rPr lang="en-US" smtClean="0">
                <a:solidFill>
                  <a:prstClr val="black"/>
                </a:solidFill>
              </a:rPr>
              <a:pPr/>
              <a:t>54</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http://labs.mrss.com/is-facebook-giving-fan-pages-the-shaft</a:t>
            </a:r>
            <a:r>
              <a:rPr lang="en-US" smtClean="0"/>
              <a:t>/</a:t>
            </a:r>
            <a:endParaRPr lang="en-US"/>
          </a:p>
        </p:txBody>
      </p:sp>
      <p:sp>
        <p:nvSpPr>
          <p:cNvPr id="4" name="Slide Number Placeholder 3"/>
          <p:cNvSpPr>
            <a:spLocks noGrp="1"/>
          </p:cNvSpPr>
          <p:nvPr>
            <p:ph type="sldNum" sz="quarter" idx="10"/>
          </p:nvPr>
        </p:nvSpPr>
        <p:spPr/>
        <p:txBody>
          <a:bodyPr/>
          <a:lstStyle/>
          <a:p>
            <a:fld id="{9150B9D7-DC79-8344-BAD7-65BF03DD5C3A}" type="slidenum">
              <a:rPr lang="en-US" smtClean="0">
                <a:solidFill>
                  <a:prstClr val="black"/>
                </a:solidFill>
              </a:rPr>
              <a:pPr/>
              <a:t>56</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TextEdit="1"/>
          </p:cNvSpPr>
          <p:nvPr>
            <p:ph type="sldImg"/>
          </p:nvPr>
        </p:nvSpPr>
        <p:spPr bwMode="auto">
          <a:noFill/>
          <a:ln>
            <a:solidFill>
              <a:srgbClr val="000000"/>
            </a:solidFill>
            <a:miter lim="800000"/>
            <a:headEnd/>
            <a:tailEnd/>
          </a:ln>
        </p:spPr>
      </p:sp>
      <p:sp>
        <p:nvSpPr>
          <p:cNvPr id="22530"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Now protests against a brand are nothing new. Since the dawn of free speech, we have seen activists take to the streets against “the man” . What’s new is the way we are protesting now.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TextEdit="1"/>
          </p:cNvSpPr>
          <p:nvPr>
            <p:ph type="sldImg"/>
          </p:nvPr>
        </p:nvSpPr>
        <p:spPr bwMode="auto">
          <a:noFill/>
          <a:ln>
            <a:solidFill>
              <a:srgbClr val="000000"/>
            </a:solidFill>
            <a:miter lim="800000"/>
            <a:headEnd/>
            <a:tailEnd/>
          </a:ln>
        </p:spPr>
      </p:sp>
      <p:sp>
        <p:nvSpPr>
          <p:cNvPr id="24578"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They start using these pictures are their profile picture when making comments on the Nestle Facebook page... Social media amplifies our voice and is uncontainable. You can’t sweep it under the rug. Yesterday’s news isn’t used to wrap up today’s fish. Today’s news can stay on our timeline. That is unless you delete it.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Rot="1" noChangeAspect="1" noTextEdit="1"/>
          </p:cNvSpPr>
          <p:nvPr>
            <p:ph type="sldImg"/>
          </p:nvPr>
        </p:nvSpPr>
        <p:spPr bwMode="auto">
          <a:noFill/>
          <a:ln>
            <a:solidFill>
              <a:srgbClr val="000000"/>
            </a:solidFill>
            <a:miter lim="800000"/>
            <a:headEnd/>
            <a:tailEnd/>
          </a:ln>
        </p:spPr>
      </p:sp>
      <p:sp>
        <p:nvSpPr>
          <p:cNvPr id="27650"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"social media is about embracing your market, engaging and having a conversation rather than preaching!" Their social media response was to start arguing with their fans and censoring their comments.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TextEdit="1"/>
          </p:cNvSpPr>
          <p:nvPr>
            <p:ph type="sldImg"/>
          </p:nvPr>
        </p:nvSpPr>
        <p:spPr bwMode="auto">
          <a:noFill/>
          <a:ln>
            <a:solidFill>
              <a:srgbClr val="000000"/>
            </a:solidFill>
            <a:miter lim="800000"/>
            <a:headEnd/>
            <a:tailEnd/>
          </a:ln>
        </p:spPr>
      </p:sp>
      <p:sp>
        <p:nvSpPr>
          <p:cNvPr id="29698"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Let’s look at the result: A week before Easter Nestle has alienated its core fan base. Many of them were active on the page and if they had a social media recovery policy in place, they had many eyes ready to see what they would have said.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TextEdit="1"/>
          </p:cNvSpPr>
          <p:nvPr>
            <p:ph type="sldImg"/>
          </p:nvPr>
        </p:nvSpPr>
        <p:spPr bwMode="auto">
          <a:noFill/>
          <a:ln>
            <a:solidFill>
              <a:srgbClr val="000000"/>
            </a:solidFill>
            <a:miter lim="800000"/>
            <a:headEnd/>
            <a:tailEnd/>
          </a:ln>
        </p:spPr>
      </p:sp>
      <p:sp>
        <p:nvSpPr>
          <p:cNvPr id="31746"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80000"/>
              </a:lnSpc>
            </a:pPr>
            <a:r>
              <a:rPr lang="en-US" sz="900" smtClean="0"/>
              <a:t>Nestle didn’t recognize its page as an extension of its brand. It pushed customers to its “official” website but didn’t address the issue where its fans were</a:t>
            </a:r>
          </a:p>
          <a:p>
            <a:pPr eaLnBrk="1" hangingPunct="1">
              <a:lnSpc>
                <a:spcPct val="80000"/>
              </a:lnSpc>
            </a:pPr>
            <a:r>
              <a:rPr lang="en-US" sz="900" smtClean="0"/>
              <a:t>When the video came out, Nestle needed to respond with another video</a:t>
            </a:r>
          </a:p>
          <a:p>
            <a:pPr eaLnBrk="1" hangingPunct="1">
              <a:lnSpc>
                <a:spcPct val="80000"/>
              </a:lnSpc>
            </a:pPr>
            <a:endParaRPr lang="en-US" sz="900" smtClean="0"/>
          </a:p>
          <a:p>
            <a:pPr eaLnBrk="1" hangingPunct="1">
              <a:lnSpc>
                <a:spcPct val="80000"/>
              </a:lnSpc>
            </a:pPr>
            <a:r>
              <a:rPr lang="en-US" sz="900" smtClean="0"/>
              <a:t>	When Facebook comments started rolling in, Nestle needed to address the issue on Facebook</a:t>
            </a:r>
          </a:p>
          <a:p>
            <a:pPr eaLnBrk="1" hangingPunct="1"/>
            <a:r>
              <a:rPr lang="en-US" smtClean="0"/>
              <a:t>	Remember the “Streisand Effect” </a:t>
            </a:r>
          </a:p>
          <a:p>
            <a:pPr eaLnBrk="1" hangingPunct="1"/>
            <a:endParaRPr lang="en-US" smtClean="0"/>
          </a:p>
          <a:p>
            <a:pPr eaLnBrk="1" hangingPunct="1"/>
            <a:r>
              <a:rPr lang="en-US" smtClean="0"/>
              <a:t>	The actions of this “Community Manager” lead to a boycott of Nestle products one week before Easter, resulting in a revenue loss</a:t>
            </a:r>
          </a:p>
          <a:p>
            <a:pPr eaLnBrk="1" hangingPunct="1"/>
            <a:r>
              <a:rPr lang="en-US" smtClean="0"/>
              <a:t>they used social media as a form of advertising, and not as a way to build deeper relationships . </a:t>
            </a:r>
          </a:p>
          <a:p>
            <a:pPr eaLnBrk="1" hangingPunct="1"/>
            <a:endParaRPr lang="en-US" smtClean="0"/>
          </a:p>
          <a:p>
            <a:pPr eaLnBrk="1" hangingPunct="1"/>
            <a:r>
              <a:rPr lang="en-US" smtClean="0"/>
              <a:t>They could have used this incidence to have a frank discussion about global warming and the enviroment. They could have hosted chats and polls and asked for suggestions.</a:t>
            </a:r>
          </a:p>
          <a:p>
            <a:pPr eaLnBrk="1" hangingPunct="1"/>
            <a:endParaRPr lang="en-US" smtClean="0"/>
          </a:p>
          <a:p>
            <a:pPr eaLnBrk="1" hangingPunct="1">
              <a:lnSpc>
                <a:spcPct val="80000"/>
              </a:lnSpc>
            </a:pPr>
            <a:endParaRPr lang="en-US" sz="900" smtClean="0"/>
          </a:p>
          <a:p>
            <a:pPr eaLnBrk="1" hangingPunct="1">
              <a:lnSpc>
                <a:spcPct val="80000"/>
              </a:lnSpc>
            </a:pPr>
            <a:endParaRPr lang="en-US" sz="900" smtClean="0"/>
          </a:p>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654A5E-8087-4CB4-AD7A-67B6F29E4B80}"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6875428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654A5E-8087-4CB4-AD7A-67B6F29E4B80}"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1107075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 have 395,000</a:t>
            </a:r>
            <a:r>
              <a:rPr lang="en-US" baseline="0" dirty="0" smtClean="0"/>
              <a:t> likes and often have 15,000 people engaged in any given topic.</a:t>
            </a:r>
            <a:endParaRPr lang="en-US" dirty="0"/>
          </a:p>
        </p:txBody>
      </p:sp>
      <p:sp>
        <p:nvSpPr>
          <p:cNvPr id="4" name="Slide Number Placeholder 3"/>
          <p:cNvSpPr>
            <a:spLocks noGrp="1"/>
          </p:cNvSpPr>
          <p:nvPr>
            <p:ph type="sldNum" sz="quarter" idx="10"/>
          </p:nvPr>
        </p:nvSpPr>
        <p:spPr/>
        <p:txBody>
          <a:bodyPr/>
          <a:lstStyle/>
          <a:p>
            <a:fld id="{1B825171-28B3-42CB-8F7E-1A9A48CBD106}"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2279647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pPr>
              <a:defRPr/>
            </a:pPr>
            <a:fld id="{44C0C87F-624C-4F5E-AD2E-BC7AA6D49BD5}" type="datetimeFigureOut">
              <a:rPr lang="en-US" smtClean="0"/>
              <a:pPr>
                <a:defRPr/>
              </a:pPr>
              <a:t>11/7/2012</a:t>
            </a:fld>
            <a:endParaRPr lang="en-US"/>
          </a:p>
        </p:txBody>
      </p:sp>
      <p:sp>
        <p:nvSpPr>
          <p:cNvPr id="17" name="Footer Placeholder 16"/>
          <p:cNvSpPr>
            <a:spLocks noGrp="1"/>
          </p:cNvSpPr>
          <p:nvPr>
            <p:ph type="ftr" sz="quarter" idx="11"/>
          </p:nvPr>
        </p:nvSpPr>
        <p:spPr/>
        <p:txBody>
          <a:bodyPr/>
          <a:lstStyle/>
          <a:p>
            <a:pPr>
              <a:defRPr/>
            </a:pPr>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pPr>
              <a:defRPr/>
            </a:pPr>
            <a:fld id="{7E2DD373-4BE7-4BB9-9FA6-244D5833501C}" type="slidenum">
              <a:rPr lang="en-US" smtClean="0"/>
              <a:pPr>
                <a:defRPr/>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D5FE6FF4-2833-4B35-B16D-CD94C51FD403}" type="datetimeFigureOut">
              <a:rPr lang="en-US" smtClean="0"/>
              <a:pPr>
                <a:defRPr/>
              </a:pPr>
              <a:t>11/7/2012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591A673-E900-4330-838C-8737E668D499}"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3E538E32-8DC7-4FDF-8081-92A36CC0227A}" type="datetimeFigureOut">
              <a:rPr lang="en-US" smtClean="0"/>
              <a:pPr>
                <a:defRPr/>
              </a:pPr>
              <a:t>11/7/2012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C189CA4-3F81-4650-BBC2-6FBF3EE28773}" type="slidenum">
              <a:rPr lang="en-US" smtClean="0"/>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fontAlgn="auto">
              <a:spcBef>
                <a:spcPts val="0"/>
              </a:spcBef>
              <a:spcAft>
                <a:spcPts val="0"/>
              </a:spcAft>
            </a:pPr>
            <a:endParaRPr lang="en-US">
              <a:solidFill>
                <a:srgbClr val="FFFFFF"/>
              </a:solidFill>
            </a:endParaRPr>
          </a:p>
        </p:txBody>
      </p:sp>
      <p:sp>
        <p:nvSpPr>
          <p:cNvPr id="15" name="Date Placeholder 14"/>
          <p:cNvSpPr>
            <a:spLocks noGrp="1"/>
          </p:cNvSpPr>
          <p:nvPr>
            <p:ph type="dt" sz="half" idx="10"/>
          </p:nvPr>
        </p:nvSpPr>
        <p:spPr/>
        <p:txBody>
          <a:bodyPr/>
          <a:lstStyle/>
          <a:p>
            <a:fld id="{4426C1BA-3EBC-4373-943D-88040544AF1F}" type="datetimeFigureOut">
              <a:rPr lang="en-US" smtClean="0">
                <a:solidFill>
                  <a:srgbClr val="C8C8B1"/>
                </a:solidFill>
              </a:rPr>
              <a:pPr/>
              <a:t>11/7/2012</a:t>
            </a:fld>
            <a:endParaRPr lang="en-US">
              <a:solidFill>
                <a:srgbClr val="C8C8B1"/>
              </a:solidFill>
            </a:endParaRPr>
          </a:p>
        </p:txBody>
      </p:sp>
      <p:sp>
        <p:nvSpPr>
          <p:cNvPr id="16" name="Slide Number Placeholder 15"/>
          <p:cNvSpPr>
            <a:spLocks noGrp="1"/>
          </p:cNvSpPr>
          <p:nvPr>
            <p:ph type="sldNum" sz="quarter" idx="11"/>
          </p:nvPr>
        </p:nvSpPr>
        <p:spPr/>
        <p:txBody>
          <a:bodyPr/>
          <a:lstStyle/>
          <a:p>
            <a:fld id="{7A97D19A-C994-4561-B556-BD3D63523957}" type="slidenum">
              <a:rPr lang="en-US" smtClean="0">
                <a:solidFill>
                  <a:srgbClr val="C8C8B1"/>
                </a:solidFill>
              </a:rPr>
              <a:pPr/>
              <a:t>‹#›</a:t>
            </a:fld>
            <a:endParaRPr lang="en-US">
              <a:solidFill>
                <a:srgbClr val="C8C8B1"/>
              </a:solidFill>
            </a:endParaRPr>
          </a:p>
        </p:txBody>
      </p:sp>
      <p:sp>
        <p:nvSpPr>
          <p:cNvPr id="17" name="Footer Placeholder 16"/>
          <p:cNvSpPr>
            <a:spLocks noGrp="1"/>
          </p:cNvSpPr>
          <p:nvPr>
            <p:ph type="ftr" sz="quarter" idx="12"/>
          </p:nvPr>
        </p:nvSpPr>
        <p:spPr/>
        <p:txBody>
          <a:bodyPr/>
          <a:lstStyle/>
          <a:p>
            <a:endParaRPr lang="en-US">
              <a:solidFill>
                <a:srgbClr val="C8C8B1"/>
              </a:solidFill>
            </a:endParaRPr>
          </a:p>
        </p:txBody>
      </p:sp>
    </p:spTree>
    <p:extLst>
      <p:ext uri="{BB962C8B-B14F-4D97-AF65-F5344CB8AC3E}">
        <p14:creationId xmlns:p14="http://schemas.microsoft.com/office/powerpoint/2010/main" val="21446029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4426C1BA-3EBC-4373-943D-88040544AF1F}" type="datetimeFigureOut">
              <a:rPr lang="en-US" smtClean="0">
                <a:solidFill>
                  <a:srgbClr val="C8C8B1"/>
                </a:solidFill>
              </a:rPr>
              <a:pPr/>
              <a:t>11/7/2012</a:t>
            </a:fld>
            <a:endParaRPr lang="en-US">
              <a:solidFill>
                <a:srgbClr val="C8C8B1"/>
              </a:solidFill>
            </a:endParaRPr>
          </a:p>
        </p:txBody>
      </p:sp>
      <p:sp>
        <p:nvSpPr>
          <p:cNvPr id="15" name="Slide Number Placeholder 14"/>
          <p:cNvSpPr>
            <a:spLocks noGrp="1"/>
          </p:cNvSpPr>
          <p:nvPr>
            <p:ph type="sldNum" sz="quarter" idx="15"/>
          </p:nvPr>
        </p:nvSpPr>
        <p:spPr/>
        <p:txBody>
          <a:bodyPr/>
          <a:lstStyle>
            <a:lvl1pPr algn="ctr">
              <a:defRPr/>
            </a:lvl1pPr>
          </a:lstStyle>
          <a:p>
            <a:fld id="{7A97D19A-C994-4561-B556-BD3D63523957}" type="slidenum">
              <a:rPr lang="en-US" smtClean="0">
                <a:solidFill>
                  <a:srgbClr val="C8C8B1"/>
                </a:solidFill>
              </a:rPr>
              <a:pPr/>
              <a:t>‹#›</a:t>
            </a:fld>
            <a:endParaRPr lang="en-US">
              <a:solidFill>
                <a:srgbClr val="C8C8B1"/>
              </a:solidFill>
            </a:endParaRPr>
          </a:p>
        </p:txBody>
      </p:sp>
      <p:sp>
        <p:nvSpPr>
          <p:cNvPr id="16" name="Footer Placeholder 15"/>
          <p:cNvSpPr>
            <a:spLocks noGrp="1"/>
          </p:cNvSpPr>
          <p:nvPr>
            <p:ph type="ftr" sz="quarter" idx="16"/>
          </p:nvPr>
        </p:nvSpPr>
        <p:spPr/>
        <p:txBody>
          <a:bodyPr/>
          <a:lstStyle/>
          <a:p>
            <a:endParaRPr lang="en-US">
              <a:solidFill>
                <a:srgbClr val="C8C8B1"/>
              </a:solidFill>
            </a:endParaRPr>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extLst>
      <p:ext uri="{BB962C8B-B14F-4D97-AF65-F5344CB8AC3E}">
        <p14:creationId xmlns:p14="http://schemas.microsoft.com/office/powerpoint/2010/main" val="9187414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426C1BA-3EBC-4373-943D-88040544AF1F}" type="datetimeFigureOut">
              <a:rPr lang="en-US" smtClean="0">
                <a:solidFill>
                  <a:srgbClr val="C8C8B1"/>
                </a:solidFill>
              </a:rPr>
              <a:pPr/>
              <a:t>11/7/2012</a:t>
            </a:fld>
            <a:endParaRPr lang="en-US">
              <a:solidFill>
                <a:srgbClr val="C8C8B1"/>
              </a:solidFill>
            </a:endParaRPr>
          </a:p>
        </p:txBody>
      </p:sp>
      <p:sp>
        <p:nvSpPr>
          <p:cNvPr id="5" name="Footer Placeholder 4"/>
          <p:cNvSpPr>
            <a:spLocks noGrp="1"/>
          </p:cNvSpPr>
          <p:nvPr>
            <p:ph type="ftr" sz="quarter" idx="11"/>
          </p:nvPr>
        </p:nvSpPr>
        <p:spPr/>
        <p:txBody>
          <a:bodyPr/>
          <a:lstStyle/>
          <a:p>
            <a:endParaRPr lang="en-US">
              <a:solidFill>
                <a:srgbClr val="C8C8B1"/>
              </a:solidFill>
            </a:endParaRPr>
          </a:p>
        </p:txBody>
      </p:sp>
      <p:sp>
        <p:nvSpPr>
          <p:cNvPr id="6" name="Slide Number Placeholder 5"/>
          <p:cNvSpPr>
            <a:spLocks noGrp="1"/>
          </p:cNvSpPr>
          <p:nvPr>
            <p:ph type="sldNum" sz="quarter" idx="12"/>
          </p:nvPr>
        </p:nvSpPr>
        <p:spPr/>
        <p:txBody>
          <a:bodyPr/>
          <a:lstStyle/>
          <a:p>
            <a:fld id="{7A97D19A-C994-4561-B556-BD3D63523957}" type="slidenum">
              <a:rPr lang="en-US" smtClean="0">
                <a:solidFill>
                  <a:srgbClr val="C8C8B1"/>
                </a:solidFill>
              </a:rPr>
              <a:pPr/>
              <a:t>‹#›</a:t>
            </a:fld>
            <a:endParaRPr lang="en-US">
              <a:solidFill>
                <a:srgbClr val="C8C8B1"/>
              </a:solidFill>
            </a:endParaRPr>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7674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426C1BA-3EBC-4373-943D-88040544AF1F}" type="datetimeFigureOut">
              <a:rPr lang="en-US" smtClean="0">
                <a:solidFill>
                  <a:srgbClr val="C8C8B1"/>
                </a:solidFill>
              </a:rPr>
              <a:pPr/>
              <a:t>11/7/2012</a:t>
            </a:fld>
            <a:endParaRPr lang="en-US">
              <a:solidFill>
                <a:srgbClr val="C8C8B1"/>
              </a:solidFill>
            </a:endParaRPr>
          </a:p>
        </p:txBody>
      </p:sp>
      <p:sp>
        <p:nvSpPr>
          <p:cNvPr id="6" name="Footer Placeholder 5"/>
          <p:cNvSpPr>
            <a:spLocks noGrp="1"/>
          </p:cNvSpPr>
          <p:nvPr>
            <p:ph type="ftr" sz="quarter" idx="11"/>
          </p:nvPr>
        </p:nvSpPr>
        <p:spPr/>
        <p:txBody>
          <a:bodyPr/>
          <a:lstStyle/>
          <a:p>
            <a:endParaRPr lang="en-US">
              <a:solidFill>
                <a:srgbClr val="C8C8B1"/>
              </a:solidFill>
            </a:endParaRPr>
          </a:p>
        </p:txBody>
      </p:sp>
      <p:sp>
        <p:nvSpPr>
          <p:cNvPr id="7" name="Slide Number Placeholder 6"/>
          <p:cNvSpPr>
            <a:spLocks noGrp="1"/>
          </p:cNvSpPr>
          <p:nvPr>
            <p:ph type="sldNum" sz="quarter" idx="12"/>
          </p:nvPr>
        </p:nvSpPr>
        <p:spPr/>
        <p:txBody>
          <a:bodyPr/>
          <a:lstStyle/>
          <a:p>
            <a:fld id="{7A97D19A-C994-4561-B556-BD3D63523957}" type="slidenum">
              <a:rPr lang="en-US" smtClean="0">
                <a:solidFill>
                  <a:srgbClr val="C8C8B1"/>
                </a:solidFill>
              </a:rPr>
              <a:pPr/>
              <a:t>‹#›</a:t>
            </a:fld>
            <a:endParaRPr lang="en-US">
              <a:solidFill>
                <a:srgbClr val="C8C8B1"/>
              </a:solidFill>
            </a:endParaRPr>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9354357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7A97D19A-C994-4561-B556-BD3D63523957}" type="slidenum">
              <a:rPr lang="en-US" smtClean="0">
                <a:solidFill>
                  <a:srgbClr val="C8C8B1"/>
                </a:solidFill>
              </a:rPr>
              <a:pPr/>
              <a:t>‹#›</a:t>
            </a:fld>
            <a:endParaRPr lang="en-US">
              <a:solidFill>
                <a:srgbClr val="C8C8B1"/>
              </a:solidFill>
            </a:endParaRPr>
          </a:p>
        </p:txBody>
      </p:sp>
      <p:sp>
        <p:nvSpPr>
          <p:cNvPr id="8" name="Footer Placeholder 7"/>
          <p:cNvSpPr>
            <a:spLocks noGrp="1"/>
          </p:cNvSpPr>
          <p:nvPr>
            <p:ph type="ftr" sz="quarter" idx="11"/>
          </p:nvPr>
        </p:nvSpPr>
        <p:spPr/>
        <p:txBody>
          <a:bodyPr/>
          <a:lstStyle/>
          <a:p>
            <a:endParaRPr lang="en-US">
              <a:solidFill>
                <a:srgbClr val="C8C8B1"/>
              </a:solidFill>
            </a:endParaRPr>
          </a:p>
        </p:txBody>
      </p:sp>
      <p:sp>
        <p:nvSpPr>
          <p:cNvPr id="7" name="Date Placeholder 6"/>
          <p:cNvSpPr>
            <a:spLocks noGrp="1"/>
          </p:cNvSpPr>
          <p:nvPr>
            <p:ph type="dt" sz="half" idx="10"/>
          </p:nvPr>
        </p:nvSpPr>
        <p:spPr/>
        <p:txBody>
          <a:bodyPr/>
          <a:lstStyle/>
          <a:p>
            <a:fld id="{4426C1BA-3EBC-4373-943D-88040544AF1F}" type="datetimeFigureOut">
              <a:rPr lang="en-US" smtClean="0">
                <a:solidFill>
                  <a:srgbClr val="C8C8B1"/>
                </a:solidFill>
              </a:rPr>
              <a:pPr/>
              <a:t>11/7/2012</a:t>
            </a:fld>
            <a:endParaRPr lang="en-US">
              <a:solidFill>
                <a:srgbClr val="C8C8B1"/>
              </a:solidFill>
            </a:endParaRPr>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98385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426C1BA-3EBC-4373-943D-88040544AF1F}" type="datetimeFigureOut">
              <a:rPr lang="en-US" smtClean="0">
                <a:solidFill>
                  <a:srgbClr val="C8C8B1"/>
                </a:solidFill>
              </a:rPr>
              <a:pPr/>
              <a:t>11/7/2012</a:t>
            </a:fld>
            <a:endParaRPr lang="en-US">
              <a:solidFill>
                <a:srgbClr val="C8C8B1"/>
              </a:solidFill>
            </a:endParaRPr>
          </a:p>
        </p:txBody>
      </p:sp>
      <p:sp>
        <p:nvSpPr>
          <p:cNvPr id="4" name="Footer Placeholder 3"/>
          <p:cNvSpPr>
            <a:spLocks noGrp="1"/>
          </p:cNvSpPr>
          <p:nvPr>
            <p:ph type="ftr" sz="quarter" idx="11"/>
          </p:nvPr>
        </p:nvSpPr>
        <p:spPr/>
        <p:txBody>
          <a:bodyPr/>
          <a:lstStyle/>
          <a:p>
            <a:endParaRPr lang="en-US">
              <a:solidFill>
                <a:srgbClr val="C8C8B1"/>
              </a:solidFill>
            </a:endParaRPr>
          </a:p>
        </p:txBody>
      </p:sp>
      <p:sp>
        <p:nvSpPr>
          <p:cNvPr id="5" name="Slide Number Placeholder 4"/>
          <p:cNvSpPr>
            <a:spLocks noGrp="1"/>
          </p:cNvSpPr>
          <p:nvPr>
            <p:ph type="sldNum" sz="quarter" idx="12"/>
          </p:nvPr>
        </p:nvSpPr>
        <p:spPr/>
        <p:txBody>
          <a:bodyPr/>
          <a:lstStyle/>
          <a:p>
            <a:fld id="{7A97D19A-C994-4561-B556-BD3D63523957}" type="slidenum">
              <a:rPr lang="en-US" smtClean="0">
                <a:solidFill>
                  <a:srgbClr val="C8C8B1"/>
                </a:solidFill>
              </a:rPr>
              <a:pPr/>
              <a:t>‹#›</a:t>
            </a:fld>
            <a:endParaRPr lang="en-US">
              <a:solidFill>
                <a:srgbClr val="C8C8B1"/>
              </a:solidFill>
            </a:endParaRPr>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extLst>
      <p:ext uri="{BB962C8B-B14F-4D97-AF65-F5344CB8AC3E}">
        <p14:creationId xmlns:p14="http://schemas.microsoft.com/office/powerpoint/2010/main" val="21120829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26C1BA-3EBC-4373-943D-88040544AF1F}" type="datetimeFigureOut">
              <a:rPr lang="en-US" smtClean="0">
                <a:solidFill>
                  <a:srgbClr val="C8C8B1"/>
                </a:solidFill>
              </a:rPr>
              <a:pPr/>
              <a:t>11/7/2012</a:t>
            </a:fld>
            <a:endParaRPr lang="en-US">
              <a:solidFill>
                <a:srgbClr val="C8C8B1"/>
              </a:solidFill>
            </a:endParaRPr>
          </a:p>
        </p:txBody>
      </p:sp>
      <p:sp>
        <p:nvSpPr>
          <p:cNvPr id="3" name="Footer Placeholder 2"/>
          <p:cNvSpPr>
            <a:spLocks noGrp="1"/>
          </p:cNvSpPr>
          <p:nvPr>
            <p:ph type="ftr" sz="quarter" idx="11"/>
          </p:nvPr>
        </p:nvSpPr>
        <p:spPr/>
        <p:txBody>
          <a:bodyPr/>
          <a:lstStyle/>
          <a:p>
            <a:endParaRPr lang="en-US">
              <a:solidFill>
                <a:srgbClr val="C8C8B1"/>
              </a:solidFill>
            </a:endParaRPr>
          </a:p>
        </p:txBody>
      </p:sp>
      <p:sp>
        <p:nvSpPr>
          <p:cNvPr id="4" name="Slide Number Placeholder 3"/>
          <p:cNvSpPr>
            <a:spLocks noGrp="1"/>
          </p:cNvSpPr>
          <p:nvPr>
            <p:ph type="sldNum" sz="quarter" idx="12"/>
          </p:nvPr>
        </p:nvSpPr>
        <p:spPr/>
        <p:txBody>
          <a:bodyPr/>
          <a:lstStyle/>
          <a:p>
            <a:fld id="{7A97D19A-C994-4561-B556-BD3D63523957}" type="slidenum">
              <a:rPr lang="en-US" smtClean="0">
                <a:solidFill>
                  <a:srgbClr val="C8C8B1"/>
                </a:solidFill>
              </a:rPr>
              <a:pPr/>
              <a:t>‹#›</a:t>
            </a:fld>
            <a:endParaRPr lang="en-US">
              <a:solidFill>
                <a:srgbClr val="C8C8B1"/>
              </a:solidFill>
            </a:endParaRPr>
          </a:p>
        </p:txBody>
      </p:sp>
    </p:spTree>
    <p:extLst>
      <p:ext uri="{BB962C8B-B14F-4D97-AF65-F5344CB8AC3E}">
        <p14:creationId xmlns:p14="http://schemas.microsoft.com/office/powerpoint/2010/main" val="42173202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4426C1BA-3EBC-4373-943D-88040544AF1F}" type="datetimeFigureOut">
              <a:rPr lang="en-US" smtClean="0">
                <a:solidFill>
                  <a:srgbClr val="C8C8B1"/>
                </a:solidFill>
              </a:rPr>
              <a:pPr/>
              <a:t>11/7/2012</a:t>
            </a:fld>
            <a:endParaRPr lang="en-US">
              <a:solidFill>
                <a:srgbClr val="C8C8B1"/>
              </a:solidFill>
            </a:endParaRPr>
          </a:p>
        </p:txBody>
      </p:sp>
      <p:sp>
        <p:nvSpPr>
          <p:cNvPr id="9" name="Slide Number Placeholder 8"/>
          <p:cNvSpPr>
            <a:spLocks noGrp="1"/>
          </p:cNvSpPr>
          <p:nvPr>
            <p:ph type="sldNum" sz="quarter" idx="15"/>
          </p:nvPr>
        </p:nvSpPr>
        <p:spPr/>
        <p:txBody>
          <a:bodyPr/>
          <a:lstStyle/>
          <a:p>
            <a:fld id="{7A97D19A-C994-4561-B556-BD3D63523957}" type="slidenum">
              <a:rPr lang="en-US" smtClean="0">
                <a:solidFill>
                  <a:srgbClr val="C8C8B1"/>
                </a:solidFill>
              </a:rPr>
              <a:pPr/>
              <a:t>‹#›</a:t>
            </a:fld>
            <a:endParaRPr lang="en-US">
              <a:solidFill>
                <a:srgbClr val="C8C8B1"/>
              </a:solidFill>
            </a:endParaRPr>
          </a:p>
        </p:txBody>
      </p:sp>
      <p:sp>
        <p:nvSpPr>
          <p:cNvPr id="10" name="Footer Placeholder 9"/>
          <p:cNvSpPr>
            <a:spLocks noGrp="1"/>
          </p:cNvSpPr>
          <p:nvPr>
            <p:ph type="ftr" sz="quarter" idx="16"/>
          </p:nvPr>
        </p:nvSpPr>
        <p:spPr/>
        <p:txBody>
          <a:bodyPr/>
          <a:lstStyle/>
          <a:p>
            <a:endParaRPr lang="en-US">
              <a:solidFill>
                <a:srgbClr val="C8C8B1"/>
              </a:solidFill>
            </a:endParaRPr>
          </a:p>
        </p:txBody>
      </p:sp>
    </p:spTree>
    <p:extLst>
      <p:ext uri="{BB962C8B-B14F-4D97-AF65-F5344CB8AC3E}">
        <p14:creationId xmlns:p14="http://schemas.microsoft.com/office/powerpoint/2010/main" val="3103251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pPr>
              <a:defRPr/>
            </a:pPr>
            <a:fld id="{EB754C28-B24F-401E-BAB8-EE608F1FAF7E}" type="datetimeFigureOut">
              <a:rPr lang="en-US" smtClean="0"/>
              <a:pPr>
                <a:defRPr/>
              </a:pPr>
              <a:t>11/7/2012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4418FD4-42EC-437F-A716-0DB8B846A220}" type="slidenum">
              <a:rPr lang="en-US" smtClean="0"/>
              <a:pPr>
                <a:defRPr/>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4426C1BA-3EBC-4373-943D-88040544AF1F}" type="datetimeFigureOut">
              <a:rPr lang="en-US" smtClean="0">
                <a:solidFill>
                  <a:srgbClr val="C8C8B1"/>
                </a:solidFill>
              </a:rPr>
              <a:pPr/>
              <a:t>11/7/2012</a:t>
            </a:fld>
            <a:endParaRPr lang="en-US">
              <a:solidFill>
                <a:srgbClr val="C8C8B1"/>
              </a:solidFill>
            </a:endParaRPr>
          </a:p>
        </p:txBody>
      </p:sp>
      <p:sp>
        <p:nvSpPr>
          <p:cNvPr id="9" name="Slide Number Placeholder 8"/>
          <p:cNvSpPr>
            <a:spLocks noGrp="1"/>
          </p:cNvSpPr>
          <p:nvPr>
            <p:ph type="sldNum" sz="quarter" idx="11"/>
          </p:nvPr>
        </p:nvSpPr>
        <p:spPr/>
        <p:txBody>
          <a:bodyPr/>
          <a:lstStyle/>
          <a:p>
            <a:fld id="{7A97D19A-C994-4561-B556-BD3D63523957}" type="slidenum">
              <a:rPr lang="en-US" smtClean="0">
                <a:solidFill>
                  <a:srgbClr val="C8C8B1"/>
                </a:solidFill>
              </a:rPr>
              <a:pPr/>
              <a:t>‹#›</a:t>
            </a:fld>
            <a:endParaRPr lang="en-US">
              <a:solidFill>
                <a:srgbClr val="C8C8B1"/>
              </a:solidFill>
            </a:endParaRPr>
          </a:p>
        </p:txBody>
      </p:sp>
      <p:sp>
        <p:nvSpPr>
          <p:cNvPr id="10" name="Footer Placeholder 9"/>
          <p:cNvSpPr>
            <a:spLocks noGrp="1"/>
          </p:cNvSpPr>
          <p:nvPr>
            <p:ph type="ftr" sz="quarter" idx="12"/>
          </p:nvPr>
        </p:nvSpPr>
        <p:spPr/>
        <p:txBody>
          <a:bodyPr/>
          <a:lstStyle/>
          <a:p>
            <a:endParaRPr lang="en-US">
              <a:solidFill>
                <a:srgbClr val="C8C8B1"/>
              </a:solidFill>
            </a:endParaRPr>
          </a:p>
        </p:txBody>
      </p:sp>
    </p:spTree>
    <p:extLst>
      <p:ext uri="{BB962C8B-B14F-4D97-AF65-F5344CB8AC3E}">
        <p14:creationId xmlns:p14="http://schemas.microsoft.com/office/powerpoint/2010/main" val="40128776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426C1BA-3EBC-4373-943D-88040544AF1F}" type="datetimeFigureOut">
              <a:rPr lang="en-US" smtClean="0">
                <a:solidFill>
                  <a:srgbClr val="C8C8B1"/>
                </a:solidFill>
              </a:rPr>
              <a:pPr/>
              <a:t>11/7/2012</a:t>
            </a:fld>
            <a:endParaRPr lang="en-US">
              <a:solidFill>
                <a:srgbClr val="C8C8B1"/>
              </a:solidFill>
            </a:endParaRPr>
          </a:p>
        </p:txBody>
      </p:sp>
      <p:sp>
        <p:nvSpPr>
          <p:cNvPr id="5" name="Footer Placeholder 4"/>
          <p:cNvSpPr>
            <a:spLocks noGrp="1"/>
          </p:cNvSpPr>
          <p:nvPr>
            <p:ph type="ftr" sz="quarter" idx="11"/>
          </p:nvPr>
        </p:nvSpPr>
        <p:spPr/>
        <p:txBody>
          <a:bodyPr/>
          <a:lstStyle/>
          <a:p>
            <a:endParaRPr lang="en-US">
              <a:solidFill>
                <a:srgbClr val="C8C8B1"/>
              </a:solidFill>
            </a:endParaRPr>
          </a:p>
        </p:txBody>
      </p:sp>
      <p:sp>
        <p:nvSpPr>
          <p:cNvPr id="6" name="Slide Number Placeholder 5"/>
          <p:cNvSpPr>
            <a:spLocks noGrp="1"/>
          </p:cNvSpPr>
          <p:nvPr>
            <p:ph type="sldNum" sz="quarter" idx="12"/>
          </p:nvPr>
        </p:nvSpPr>
        <p:spPr/>
        <p:txBody>
          <a:bodyPr/>
          <a:lstStyle/>
          <a:p>
            <a:fld id="{7A97D19A-C994-4561-B556-BD3D63523957}" type="slidenum">
              <a:rPr lang="en-US" smtClean="0">
                <a:solidFill>
                  <a:srgbClr val="C8C8B1"/>
                </a:solidFill>
              </a:rPr>
              <a:pPr/>
              <a:t>‹#›</a:t>
            </a:fld>
            <a:endParaRPr lang="en-US">
              <a:solidFill>
                <a:srgbClr val="C8C8B1"/>
              </a:solidFill>
            </a:endParaRPr>
          </a:p>
        </p:txBody>
      </p:sp>
    </p:spTree>
    <p:extLst>
      <p:ext uri="{BB962C8B-B14F-4D97-AF65-F5344CB8AC3E}">
        <p14:creationId xmlns:p14="http://schemas.microsoft.com/office/powerpoint/2010/main" val="27832652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426C1BA-3EBC-4373-943D-88040544AF1F}" type="datetimeFigureOut">
              <a:rPr lang="en-US" smtClean="0">
                <a:solidFill>
                  <a:srgbClr val="C8C8B1"/>
                </a:solidFill>
              </a:rPr>
              <a:pPr/>
              <a:t>11/7/2012</a:t>
            </a:fld>
            <a:endParaRPr lang="en-US">
              <a:solidFill>
                <a:srgbClr val="C8C8B1"/>
              </a:solidFill>
            </a:endParaRPr>
          </a:p>
        </p:txBody>
      </p:sp>
      <p:sp>
        <p:nvSpPr>
          <p:cNvPr id="5" name="Footer Placeholder 4"/>
          <p:cNvSpPr>
            <a:spLocks noGrp="1"/>
          </p:cNvSpPr>
          <p:nvPr>
            <p:ph type="ftr" sz="quarter" idx="11"/>
          </p:nvPr>
        </p:nvSpPr>
        <p:spPr/>
        <p:txBody>
          <a:bodyPr/>
          <a:lstStyle/>
          <a:p>
            <a:endParaRPr lang="en-US">
              <a:solidFill>
                <a:srgbClr val="C8C8B1"/>
              </a:solidFill>
            </a:endParaRPr>
          </a:p>
        </p:txBody>
      </p:sp>
      <p:sp>
        <p:nvSpPr>
          <p:cNvPr id="6" name="Slide Number Placeholder 5"/>
          <p:cNvSpPr>
            <a:spLocks noGrp="1"/>
          </p:cNvSpPr>
          <p:nvPr>
            <p:ph type="sldNum" sz="quarter" idx="12"/>
          </p:nvPr>
        </p:nvSpPr>
        <p:spPr/>
        <p:txBody>
          <a:bodyPr/>
          <a:lstStyle/>
          <a:p>
            <a:fld id="{7A97D19A-C994-4561-B556-BD3D63523957}" type="slidenum">
              <a:rPr lang="en-US" smtClean="0">
                <a:solidFill>
                  <a:srgbClr val="C8C8B1"/>
                </a:solidFill>
              </a:rPr>
              <a:pPr/>
              <a:t>‹#›</a:t>
            </a:fld>
            <a:endParaRPr lang="en-US">
              <a:solidFill>
                <a:srgbClr val="C8C8B1"/>
              </a:solidFill>
            </a:endParaRPr>
          </a:p>
        </p:txBody>
      </p:sp>
    </p:spTree>
    <p:extLst>
      <p:ext uri="{BB962C8B-B14F-4D97-AF65-F5344CB8AC3E}">
        <p14:creationId xmlns:p14="http://schemas.microsoft.com/office/powerpoint/2010/main" val="42181281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51DEABC-D766-4322-8E78-B830FAE35C72}" type="datetime4">
              <a:rPr lang="en-US" smtClean="0">
                <a:solidFill>
                  <a:srgbClr val="000000"/>
                </a:solidFill>
              </a:rPr>
              <a:pPr/>
              <a:t>November 7, 2012</a:t>
            </a:fld>
            <a:endParaRPr lang="en-US" dirty="0">
              <a:solidFill>
                <a:srgbClr val="000000"/>
              </a:solidFill>
            </a:endParaRPr>
          </a:p>
        </p:txBody>
      </p:sp>
      <p:sp>
        <p:nvSpPr>
          <p:cNvPr id="5" name="Footer Placeholder 4"/>
          <p:cNvSpPr>
            <a:spLocks noGrp="1"/>
          </p:cNvSpPr>
          <p:nvPr>
            <p:ph type="ftr" sz="quarter" idx="11"/>
          </p:nvPr>
        </p:nvSpPr>
        <p:spPr/>
        <p:txBody>
          <a:bodyPr/>
          <a:lstStyle/>
          <a:p>
            <a:endParaRPr lang="en-US" dirty="0">
              <a:solidFill>
                <a:srgbClr val="000000"/>
              </a:solidFill>
            </a:endParaRPr>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srgbClr val="FFFFFF"/>
              </a:solidFill>
            </a:endParaRPr>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srgbClr val="FFFFFF"/>
              </a:solidFill>
            </a:endParaRP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F38DF745-7D3F-47F4-83A3-874385CFAA69}"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2887175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33F43-3E86-47E4-BFBB-2476D384E1C6}" type="datetime4">
              <a:rPr lang="en-US" smtClean="0">
                <a:solidFill>
                  <a:srgbClr val="000000"/>
                </a:solidFill>
              </a:rPr>
              <a:pPr/>
              <a:t>November 7, 2012</a:t>
            </a:fld>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F38DF745-7D3F-47F4-83A3-874385CFAA69}" type="slidenum">
              <a:rPr lang="en-US" smtClean="0">
                <a:solidFill>
                  <a:srgbClr val="D1282E"/>
                </a:solidFill>
              </a:rPr>
              <a:pPr/>
              <a:t>‹#›</a:t>
            </a:fld>
            <a:endParaRPr lang="en-US">
              <a:solidFill>
                <a:srgbClr val="D1282E"/>
              </a:solidFill>
            </a:endParaRPr>
          </a:p>
        </p:txBody>
      </p:sp>
    </p:spTree>
    <p:extLst>
      <p:ext uri="{BB962C8B-B14F-4D97-AF65-F5344CB8AC3E}">
        <p14:creationId xmlns:p14="http://schemas.microsoft.com/office/powerpoint/2010/main" val="36407011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751663BA-01FC-4367-B6F3-ABB2645D55F1}" type="datetime4">
              <a:rPr lang="en-US" smtClean="0">
                <a:solidFill>
                  <a:srgbClr val="000000"/>
                </a:solidFill>
              </a:rPr>
              <a:pPr/>
              <a:t>November 7, 2012</a:t>
            </a:fld>
            <a:endParaRPr lang="en-US" dirty="0">
              <a:solidFill>
                <a:srgbClr val="000000"/>
              </a:solidFill>
            </a:endParaRPr>
          </a:p>
        </p:txBody>
      </p:sp>
      <p:sp>
        <p:nvSpPr>
          <p:cNvPr id="8" name="Slide Number Placeholder 7"/>
          <p:cNvSpPr>
            <a:spLocks noGrp="1"/>
          </p:cNvSpPr>
          <p:nvPr>
            <p:ph type="sldNum" sz="quarter" idx="11"/>
          </p:nvPr>
        </p:nvSpPr>
        <p:spPr/>
        <p:txBody>
          <a:bodyPr/>
          <a:lstStyle/>
          <a:p>
            <a:fld id="{F38DF745-7D3F-47F4-83A3-874385CFAA69}" type="slidenum">
              <a:rPr lang="en-US" smtClean="0">
                <a:solidFill>
                  <a:srgbClr val="D1282E"/>
                </a:solidFill>
              </a:rPr>
              <a:pPr/>
              <a:t>‹#›</a:t>
            </a:fld>
            <a:endParaRPr lang="en-US" dirty="0">
              <a:solidFill>
                <a:srgbClr val="D1282E"/>
              </a:solidFill>
            </a:endParaRPr>
          </a:p>
        </p:txBody>
      </p:sp>
      <p:sp>
        <p:nvSpPr>
          <p:cNvPr id="9" name="Footer Placeholder 8"/>
          <p:cNvSpPr>
            <a:spLocks noGrp="1"/>
          </p:cNvSpPr>
          <p:nvPr>
            <p:ph type="ftr" sz="quarter" idx="12"/>
          </p:nvPr>
        </p:nvSpPr>
        <p:spPr/>
        <p:txBody>
          <a:bodyPr/>
          <a:lstStyle/>
          <a:p>
            <a:endParaRPr lang="en-US" dirty="0">
              <a:solidFill>
                <a:srgbClr val="000000"/>
              </a:solidFill>
            </a:endParaRPr>
          </a:p>
        </p:txBody>
      </p:sp>
    </p:spTree>
    <p:extLst>
      <p:ext uri="{BB962C8B-B14F-4D97-AF65-F5344CB8AC3E}">
        <p14:creationId xmlns:p14="http://schemas.microsoft.com/office/powerpoint/2010/main" val="30495561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9B19C71-EC74-44AF-B27E-FC7DC3C3A61D}" type="datetime4">
              <a:rPr lang="en-US" smtClean="0">
                <a:solidFill>
                  <a:srgbClr val="000000"/>
                </a:solidFill>
              </a:rPr>
              <a:pPr/>
              <a:t>November 7, 2012</a:t>
            </a:fld>
            <a:endParaRPr lang="en-US">
              <a:solidFill>
                <a:srgbClr val="000000"/>
              </a:solidFill>
            </a:endParaRPr>
          </a:p>
        </p:txBody>
      </p:sp>
      <p:sp>
        <p:nvSpPr>
          <p:cNvPr id="6" name="Footer Placeholder 5"/>
          <p:cNvSpPr>
            <a:spLocks noGrp="1"/>
          </p:cNvSpPr>
          <p:nvPr>
            <p:ph type="ftr" sz="quarter" idx="11"/>
          </p:nvPr>
        </p:nvSpPr>
        <p:spPr/>
        <p:txBody>
          <a:bodyPr/>
          <a:lstStyle/>
          <a:p>
            <a:endParaRPr lang="en-US">
              <a:solidFill>
                <a:srgbClr val="000000"/>
              </a:solidFill>
            </a:endParaRPr>
          </a:p>
        </p:txBody>
      </p:sp>
      <p:sp>
        <p:nvSpPr>
          <p:cNvPr id="7" name="Slide Number Placeholder 6"/>
          <p:cNvSpPr>
            <a:spLocks noGrp="1"/>
          </p:cNvSpPr>
          <p:nvPr>
            <p:ph type="sldNum" sz="quarter" idx="12"/>
          </p:nvPr>
        </p:nvSpPr>
        <p:spPr/>
        <p:txBody>
          <a:bodyPr/>
          <a:lstStyle/>
          <a:p>
            <a:fld id="{F38DF745-7D3F-47F4-83A3-874385CFAA69}" type="slidenum">
              <a:rPr lang="en-US" smtClean="0">
                <a:solidFill>
                  <a:srgbClr val="D1282E"/>
                </a:solidFill>
              </a:rPr>
              <a:pPr/>
              <a:t>‹#›</a:t>
            </a:fld>
            <a:endParaRPr lang="en-US">
              <a:solidFill>
                <a:srgbClr val="D1282E"/>
              </a:solidFill>
            </a:endParaRPr>
          </a:p>
        </p:txBody>
      </p:sp>
    </p:spTree>
    <p:extLst>
      <p:ext uri="{BB962C8B-B14F-4D97-AF65-F5344CB8AC3E}">
        <p14:creationId xmlns:p14="http://schemas.microsoft.com/office/powerpoint/2010/main" val="18425206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A5CDA29-3CBE-48EA-92AE-A996835462BA}" type="datetime4">
              <a:rPr lang="en-US" smtClean="0">
                <a:solidFill>
                  <a:srgbClr val="000000"/>
                </a:solidFill>
              </a:rPr>
              <a:pPr/>
              <a:t>November 7, 2012</a:t>
            </a:fld>
            <a:endParaRPr lang="en-US">
              <a:solidFill>
                <a:srgbClr val="000000"/>
              </a:solidFill>
            </a:endParaRPr>
          </a:p>
        </p:txBody>
      </p:sp>
      <p:sp>
        <p:nvSpPr>
          <p:cNvPr id="8" name="Footer Placeholder 7"/>
          <p:cNvSpPr>
            <a:spLocks noGrp="1"/>
          </p:cNvSpPr>
          <p:nvPr>
            <p:ph type="ftr" sz="quarter" idx="11"/>
          </p:nvPr>
        </p:nvSpPr>
        <p:spPr/>
        <p:txBody>
          <a:bodyPr/>
          <a:lstStyle/>
          <a:p>
            <a:endParaRPr lang="en-US">
              <a:solidFill>
                <a:srgbClr val="000000"/>
              </a:solidFill>
            </a:endParaRPr>
          </a:p>
        </p:txBody>
      </p:sp>
      <p:sp>
        <p:nvSpPr>
          <p:cNvPr id="9" name="Slide Number Placeholder 8"/>
          <p:cNvSpPr>
            <a:spLocks noGrp="1"/>
          </p:cNvSpPr>
          <p:nvPr>
            <p:ph type="sldNum" sz="quarter" idx="12"/>
          </p:nvPr>
        </p:nvSpPr>
        <p:spPr/>
        <p:txBody>
          <a:bodyPr/>
          <a:lstStyle/>
          <a:p>
            <a:fld id="{F38DF745-7D3F-47F4-83A3-874385CFAA69}" type="slidenum">
              <a:rPr lang="en-US" smtClean="0">
                <a:solidFill>
                  <a:srgbClr val="D1282E"/>
                </a:solidFill>
              </a:rPr>
              <a:pPr/>
              <a:t>‹#›</a:t>
            </a:fld>
            <a:endParaRPr lang="en-US">
              <a:solidFill>
                <a:srgbClr val="D1282E"/>
              </a:solidFill>
            </a:endParaRPr>
          </a:p>
        </p:txBody>
      </p:sp>
    </p:spTree>
    <p:extLst>
      <p:ext uri="{BB962C8B-B14F-4D97-AF65-F5344CB8AC3E}">
        <p14:creationId xmlns:p14="http://schemas.microsoft.com/office/powerpoint/2010/main" val="3493819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9EC054-3869-4501-B163-1BBFDE8DCE04}" type="datetime4">
              <a:rPr lang="en-US" smtClean="0">
                <a:solidFill>
                  <a:srgbClr val="000000"/>
                </a:solidFill>
              </a:rPr>
              <a:pPr/>
              <a:t>November 7, 2012</a:t>
            </a:fld>
            <a:endParaRPr lang="en-US">
              <a:solidFill>
                <a:srgbClr val="000000"/>
              </a:solidFill>
            </a:endParaRPr>
          </a:p>
        </p:txBody>
      </p:sp>
      <p:sp>
        <p:nvSpPr>
          <p:cNvPr id="4" name="Footer Placeholder 3"/>
          <p:cNvSpPr>
            <a:spLocks noGrp="1"/>
          </p:cNvSpPr>
          <p:nvPr>
            <p:ph type="ftr" sz="quarter" idx="11"/>
          </p:nvPr>
        </p:nvSpPr>
        <p:spPr/>
        <p:txBody>
          <a:bodyPr/>
          <a:lstStyle/>
          <a:p>
            <a:endParaRPr lang="en-US">
              <a:solidFill>
                <a:srgbClr val="000000"/>
              </a:solidFill>
            </a:endParaRPr>
          </a:p>
        </p:txBody>
      </p:sp>
      <p:sp>
        <p:nvSpPr>
          <p:cNvPr id="5" name="Slide Number Placeholder 4"/>
          <p:cNvSpPr>
            <a:spLocks noGrp="1"/>
          </p:cNvSpPr>
          <p:nvPr>
            <p:ph type="sldNum" sz="quarter" idx="12"/>
          </p:nvPr>
        </p:nvSpPr>
        <p:spPr/>
        <p:txBody>
          <a:bodyPr/>
          <a:lstStyle/>
          <a:p>
            <a:fld id="{F38DF745-7D3F-47F4-83A3-874385CFAA69}" type="slidenum">
              <a:rPr lang="en-US" smtClean="0">
                <a:solidFill>
                  <a:srgbClr val="D1282E"/>
                </a:solidFill>
              </a:rPr>
              <a:pPr/>
              <a:t>‹#›</a:t>
            </a:fld>
            <a:endParaRPr lang="en-US">
              <a:solidFill>
                <a:srgbClr val="D1282E"/>
              </a:solidFill>
            </a:endParaRPr>
          </a:p>
        </p:txBody>
      </p:sp>
    </p:spTree>
    <p:extLst>
      <p:ext uri="{BB962C8B-B14F-4D97-AF65-F5344CB8AC3E}">
        <p14:creationId xmlns:p14="http://schemas.microsoft.com/office/powerpoint/2010/main" val="15914775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63D831-56C1-49CF-8EF7-8B9A98402BCD}" type="datetime4">
              <a:rPr lang="en-US" smtClean="0">
                <a:solidFill>
                  <a:srgbClr val="000000"/>
                </a:solidFill>
              </a:rPr>
              <a:pPr/>
              <a:t>November 7, 2012</a:t>
            </a:fld>
            <a:endParaRPr lang="en-US">
              <a:solidFill>
                <a:srgbClr val="000000"/>
              </a:solidFill>
            </a:endParaRPr>
          </a:p>
        </p:txBody>
      </p:sp>
      <p:sp>
        <p:nvSpPr>
          <p:cNvPr id="3" name="Footer Placeholder 2"/>
          <p:cNvSpPr>
            <a:spLocks noGrp="1"/>
          </p:cNvSpPr>
          <p:nvPr>
            <p:ph type="ftr" sz="quarter" idx="11"/>
          </p:nvPr>
        </p:nvSpPr>
        <p:spPr/>
        <p:txBody>
          <a:bodyPr/>
          <a:lstStyle/>
          <a:p>
            <a:endParaRPr lang="en-US">
              <a:solidFill>
                <a:srgbClr val="000000"/>
              </a:solidFill>
            </a:endParaRPr>
          </a:p>
        </p:txBody>
      </p:sp>
      <p:sp>
        <p:nvSpPr>
          <p:cNvPr id="4" name="Slide Number Placeholder 3"/>
          <p:cNvSpPr>
            <a:spLocks noGrp="1"/>
          </p:cNvSpPr>
          <p:nvPr>
            <p:ph type="sldNum" sz="quarter" idx="12"/>
          </p:nvPr>
        </p:nvSpPr>
        <p:spPr/>
        <p:txBody>
          <a:bodyPr/>
          <a:lstStyle/>
          <a:p>
            <a:fld id="{F38DF745-7D3F-47F4-83A3-874385CFAA69}" type="slidenum">
              <a:rPr lang="en-US" smtClean="0">
                <a:solidFill>
                  <a:srgbClr val="D1282E"/>
                </a:solidFill>
              </a:rPr>
              <a:pPr/>
              <a:t>‹#›</a:t>
            </a:fld>
            <a:endParaRPr lang="en-US">
              <a:solidFill>
                <a:srgbClr val="D1282E"/>
              </a:solidFill>
            </a:endParaRPr>
          </a:p>
        </p:txBody>
      </p:sp>
    </p:spTree>
    <p:extLst>
      <p:ext uri="{BB962C8B-B14F-4D97-AF65-F5344CB8AC3E}">
        <p14:creationId xmlns:p14="http://schemas.microsoft.com/office/powerpoint/2010/main" val="2895937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fld id="{7DC19212-183A-42C1-8227-0F1B5A21F046}" type="datetimeFigureOut">
              <a:rPr lang="en-US" smtClean="0"/>
              <a:pPr>
                <a:defRPr/>
              </a:pPr>
              <a:t>11/7/2012</a:t>
            </a:fld>
            <a:endParaRPr lang="en-US"/>
          </a:p>
        </p:txBody>
      </p:sp>
      <p:sp>
        <p:nvSpPr>
          <p:cNvPr id="5" name="Footer Placeholder 4"/>
          <p:cNvSpPr>
            <a:spLocks noGrp="1"/>
          </p:cNvSpPr>
          <p:nvPr>
            <p:ph type="ftr" sz="quarter" idx="11"/>
          </p:nvPr>
        </p:nvSpPr>
        <p:spPr>
          <a:xfrm>
            <a:off x="800100" y="6172200"/>
            <a:ext cx="4000500" cy="457200"/>
          </a:xfrm>
        </p:spPr>
        <p:txBody>
          <a:bodyPr/>
          <a:lstStyle/>
          <a:p>
            <a:pPr>
              <a:defRPr/>
            </a:pPr>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pPr>
              <a:defRPr/>
            </a:pPr>
            <a:fld id="{DAC407C6-FEFA-4FB9-AEBC-B75FF2E860CD}"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AD5615-7F4F-4584-84D5-CC95918C321F}" type="datetime4">
              <a:rPr lang="en-US" smtClean="0">
                <a:solidFill>
                  <a:srgbClr val="000000"/>
                </a:solidFill>
              </a:rPr>
              <a:pPr/>
              <a:t>November 7, 2012</a:t>
            </a:fld>
            <a:endParaRPr lang="en-US">
              <a:solidFill>
                <a:srgbClr val="000000"/>
              </a:solidFill>
            </a:endParaRPr>
          </a:p>
        </p:txBody>
      </p:sp>
      <p:sp>
        <p:nvSpPr>
          <p:cNvPr id="6" name="Footer Placeholder 5"/>
          <p:cNvSpPr>
            <a:spLocks noGrp="1"/>
          </p:cNvSpPr>
          <p:nvPr>
            <p:ph type="ftr" sz="quarter" idx="11"/>
          </p:nvPr>
        </p:nvSpPr>
        <p:spPr/>
        <p:txBody>
          <a:bodyPr/>
          <a:lstStyle/>
          <a:p>
            <a:endParaRPr lang="en-US">
              <a:solidFill>
                <a:srgbClr val="000000"/>
              </a:solidFill>
            </a:endParaRPr>
          </a:p>
        </p:txBody>
      </p:sp>
      <p:sp>
        <p:nvSpPr>
          <p:cNvPr id="7" name="Slide Number Placeholder 6"/>
          <p:cNvSpPr>
            <a:spLocks noGrp="1"/>
          </p:cNvSpPr>
          <p:nvPr>
            <p:ph type="sldNum" sz="quarter" idx="12"/>
          </p:nvPr>
        </p:nvSpPr>
        <p:spPr/>
        <p:txBody>
          <a:bodyPr/>
          <a:lstStyle/>
          <a:p>
            <a:fld id="{F38DF745-7D3F-47F4-83A3-874385CFAA69}" type="slidenum">
              <a:rPr lang="en-US" smtClean="0">
                <a:solidFill>
                  <a:srgbClr val="D1282E"/>
                </a:solidFill>
              </a:rPr>
              <a:pPr/>
              <a:t>‹#›</a:t>
            </a:fld>
            <a:endParaRPr lang="en-US">
              <a:solidFill>
                <a:srgbClr val="D1282E"/>
              </a:solidFill>
            </a:endParaRPr>
          </a:p>
        </p:txBody>
      </p:sp>
      <p:sp>
        <p:nvSpPr>
          <p:cNvPr id="8" name="Title 7"/>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545136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srgbClr val="FFFFFF"/>
              </a:solidFill>
            </a:endParaRPr>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EEA923-9BEE-48CE-9F28-5B525F399BAD}" type="datetime4">
              <a:rPr lang="en-US" smtClean="0">
                <a:solidFill>
                  <a:srgbClr val="000000"/>
                </a:solidFill>
              </a:rPr>
              <a:pPr/>
              <a:t>November 7, 2012</a:t>
            </a:fld>
            <a:endParaRPr lang="en-US">
              <a:solidFill>
                <a:srgbClr val="000000"/>
              </a:solidFill>
            </a:endParaRPr>
          </a:p>
        </p:txBody>
      </p:sp>
      <p:sp>
        <p:nvSpPr>
          <p:cNvPr id="6" name="Footer Placeholder 5"/>
          <p:cNvSpPr>
            <a:spLocks noGrp="1"/>
          </p:cNvSpPr>
          <p:nvPr>
            <p:ph type="ftr" sz="quarter" idx="11"/>
          </p:nvPr>
        </p:nvSpPr>
        <p:spPr/>
        <p:txBody>
          <a:body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F38DF745-7D3F-47F4-83A3-874385CFAA69}" type="slidenum">
              <a:rPr lang="en-US" smtClean="0">
                <a:solidFill>
                  <a:srgbClr val="000000"/>
                </a:solidFill>
              </a:rPr>
              <a:pPr/>
              <a:t>‹#›</a:t>
            </a:fld>
            <a:endParaRPr lang="en-US" dirty="0">
              <a:solidFill>
                <a:srgbClr val="000000"/>
              </a:solidFill>
            </a:endParaRP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smtClean="0"/>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srgbClr val="FFFFFF"/>
              </a:solidFill>
            </a:endParaRPr>
          </a:p>
        </p:txBody>
      </p:sp>
    </p:spTree>
    <p:extLst>
      <p:ext uri="{BB962C8B-B14F-4D97-AF65-F5344CB8AC3E}">
        <p14:creationId xmlns:p14="http://schemas.microsoft.com/office/powerpoint/2010/main" val="5499514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131F9E-604E-4343-9F29-EF72E8231CAD}" type="datetime4">
              <a:rPr lang="en-US" smtClean="0">
                <a:solidFill>
                  <a:srgbClr val="000000"/>
                </a:solidFill>
              </a:rPr>
              <a:pPr/>
              <a:t>November 7, 2012</a:t>
            </a:fld>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F38DF745-7D3F-47F4-83A3-874385CFAA69}" type="slidenum">
              <a:rPr lang="en-US" smtClean="0">
                <a:solidFill>
                  <a:srgbClr val="D1282E"/>
                </a:solidFill>
              </a:rPr>
              <a:pPr/>
              <a:t>‹#›</a:t>
            </a:fld>
            <a:endParaRPr lang="en-US">
              <a:solidFill>
                <a:srgbClr val="D1282E"/>
              </a:solidFill>
            </a:endParaRPr>
          </a:p>
        </p:txBody>
      </p:sp>
    </p:spTree>
    <p:extLst>
      <p:ext uri="{BB962C8B-B14F-4D97-AF65-F5344CB8AC3E}">
        <p14:creationId xmlns:p14="http://schemas.microsoft.com/office/powerpoint/2010/main" val="25048489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A8E1CE-37F8-4102-8DF9-852A0A51F293}" type="datetime4">
              <a:rPr lang="en-US" smtClean="0">
                <a:solidFill>
                  <a:srgbClr val="000000"/>
                </a:solidFill>
              </a:rPr>
              <a:pPr/>
              <a:t>November 7, 2012</a:t>
            </a:fld>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F38DF745-7D3F-47F4-83A3-874385CFAA69}" type="slidenum">
              <a:rPr lang="en-US" smtClean="0">
                <a:solidFill>
                  <a:srgbClr val="D1282E"/>
                </a:solidFill>
              </a:rPr>
              <a:pPr/>
              <a:t>‹#›</a:t>
            </a:fld>
            <a:endParaRPr lang="en-US">
              <a:solidFill>
                <a:srgbClr val="D1282E"/>
              </a:solidFill>
            </a:endParaRPr>
          </a:p>
        </p:txBody>
      </p:sp>
    </p:spTree>
    <p:extLst>
      <p:ext uri="{BB962C8B-B14F-4D97-AF65-F5344CB8AC3E}">
        <p14:creationId xmlns:p14="http://schemas.microsoft.com/office/powerpoint/2010/main" val="19936978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56536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337153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81319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61906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79537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92198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fld id="{68F18CC2-92A0-4931-8D2C-E8FCC1440062}" type="datetimeFigureOut">
              <a:rPr lang="en-US" smtClean="0"/>
              <a:pPr>
                <a:defRPr/>
              </a:pPr>
              <a:t>11/7/2012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2079A50-543F-404C-8CED-8DEB4F60DC05}" type="slidenum">
              <a:rPr lang="en-US" smtClean="0"/>
              <a:pPr>
                <a:defRPr/>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051233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721540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71221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721824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03203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6582041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57059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1971215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458625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60495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pPr>
              <a:defRPr/>
            </a:pPr>
            <a:fld id="{1A2EAFC2-D13F-45D2-8A5A-1048B740A663}" type="datetimeFigureOut">
              <a:rPr lang="en-US" smtClean="0"/>
              <a:pPr>
                <a:defRPr/>
              </a:pPr>
              <a:t>11/7/2012</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BD648369-4DD7-453B-A1B2-69AE1F268119}" type="slidenum">
              <a:rPr lang="en-US" smtClean="0"/>
              <a:pPr>
                <a:defRPr/>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583374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3162644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3858432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25714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31446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D547DD-B18C-485D-BAB7-69043BD7D475}" type="datetimeFigureOut">
              <a:rPr lang="en-US" smtClean="0">
                <a:solidFill>
                  <a:prstClr val="black">
                    <a:tint val="75000"/>
                  </a:prstClr>
                </a:solidFill>
              </a:rPr>
              <a:pPr/>
              <a:t>11/7/2012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97FA88F-486D-4072-B3E5-B300BD5D06C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561852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D289D6E-E895-5F44-91A5-3E4600B38557}" type="datetimeFigureOut">
              <a:rPr lang="en-US" smtClean="0">
                <a:solidFill>
                  <a:prstClr val="black">
                    <a:tint val="75000"/>
                  </a:prstClr>
                </a:solidFill>
              </a:rPr>
              <a:pPr/>
              <a:t>11/7/2012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2644F81-0151-574C-A59A-B4A0026B118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8906910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289D6E-E895-5F44-91A5-3E4600B38557}" type="datetimeFigureOut">
              <a:rPr lang="en-US" smtClean="0">
                <a:solidFill>
                  <a:prstClr val="black">
                    <a:tint val="75000"/>
                  </a:prstClr>
                </a:solidFill>
              </a:rPr>
              <a:pPr/>
              <a:t>11/7/2012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2644F81-0151-574C-A59A-B4A0026B118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14424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D289D6E-E895-5F44-91A5-3E4600B38557}" type="datetimeFigureOut">
              <a:rPr lang="en-US" smtClean="0">
                <a:solidFill>
                  <a:prstClr val="black">
                    <a:tint val="75000"/>
                  </a:prstClr>
                </a:solidFill>
              </a:rPr>
              <a:pPr/>
              <a:t>11/7/2012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2644F81-0151-574C-A59A-B4A0026B118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468467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D289D6E-E895-5F44-91A5-3E4600B38557}" type="datetimeFigureOut">
              <a:rPr lang="en-US" smtClean="0">
                <a:solidFill>
                  <a:prstClr val="black">
                    <a:tint val="75000"/>
                  </a:prstClr>
                </a:solidFill>
              </a:rPr>
              <a:pPr/>
              <a:t>11/7/2012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2644F81-0151-574C-A59A-B4A0026B118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75307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5123D01F-EFB8-4539-8325-33EDA5F124DC}" type="datetimeFigureOut">
              <a:rPr lang="en-US" smtClean="0"/>
              <a:pPr>
                <a:defRPr/>
              </a:pPr>
              <a:t>11/7/2012</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C843C64E-1D4E-4EB1-AC7D-2E8FF787B388}" type="slidenum">
              <a:rPr lang="en-US" smtClean="0"/>
              <a:pPr>
                <a:defRPr/>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289D6E-E895-5F44-91A5-3E4600B38557}" type="datetimeFigureOut">
              <a:rPr lang="en-US" smtClean="0">
                <a:solidFill>
                  <a:prstClr val="black">
                    <a:tint val="75000"/>
                  </a:prstClr>
                </a:solidFill>
              </a:rPr>
              <a:pPr/>
              <a:t>11/7/2012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2644F81-0151-574C-A59A-B4A0026B118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705649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D289D6E-E895-5F44-91A5-3E4600B38557}" type="datetimeFigureOut">
              <a:rPr lang="en-US" smtClean="0">
                <a:solidFill>
                  <a:prstClr val="black">
                    <a:tint val="75000"/>
                  </a:prstClr>
                </a:solidFill>
              </a:rPr>
              <a:pPr/>
              <a:t>11/7/2012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2644F81-0151-574C-A59A-B4A0026B118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476709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289D6E-E895-5F44-91A5-3E4600B38557}" type="datetimeFigureOut">
              <a:rPr lang="en-US" smtClean="0">
                <a:solidFill>
                  <a:prstClr val="black">
                    <a:tint val="75000"/>
                  </a:prstClr>
                </a:solidFill>
              </a:rPr>
              <a:pPr/>
              <a:t>11/7/2012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2644F81-0151-574C-A59A-B4A0026B118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59253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289D6E-E895-5F44-91A5-3E4600B38557}" type="datetimeFigureOut">
              <a:rPr lang="en-US" smtClean="0">
                <a:solidFill>
                  <a:prstClr val="black">
                    <a:tint val="75000"/>
                  </a:prstClr>
                </a:solidFill>
              </a:rPr>
              <a:pPr/>
              <a:t>11/7/2012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2644F81-0151-574C-A59A-B4A0026B118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271661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289D6E-E895-5F44-91A5-3E4600B38557}" type="datetimeFigureOut">
              <a:rPr lang="en-US" smtClean="0">
                <a:solidFill>
                  <a:prstClr val="black">
                    <a:tint val="75000"/>
                  </a:prstClr>
                </a:solidFill>
              </a:rPr>
              <a:pPr/>
              <a:t>11/7/2012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2644F81-0151-574C-A59A-B4A0026B118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474199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289D6E-E895-5F44-91A5-3E4600B38557}" type="datetimeFigureOut">
              <a:rPr lang="en-US" smtClean="0">
                <a:solidFill>
                  <a:prstClr val="black">
                    <a:tint val="75000"/>
                  </a:prstClr>
                </a:solidFill>
              </a:rPr>
              <a:pPr/>
              <a:t>11/7/2012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2644F81-0151-574C-A59A-B4A0026B118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1205746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289D6E-E895-5F44-91A5-3E4600B38557}" type="datetimeFigureOut">
              <a:rPr lang="en-US" smtClean="0">
                <a:solidFill>
                  <a:prstClr val="black">
                    <a:tint val="75000"/>
                  </a:prstClr>
                </a:solidFill>
              </a:rPr>
              <a:pPr/>
              <a:t>11/7/2012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2644F81-0151-574C-A59A-B4A0026B118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8075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37BEFFE3-A8B7-48F6-BE67-7C0BEA53F3B0}" type="datetimeFigureOut">
              <a:rPr lang="en-US" smtClean="0"/>
              <a:pPr>
                <a:defRPr/>
              </a:pPr>
              <a:t>11/7/2012</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A50A7943-C029-4428-B593-B5795F379D12}"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F0D5E3CB-3FD5-4B0F-BA59-6E07946F663A}" type="datetimeFigureOut">
              <a:rPr lang="en-US" smtClean="0"/>
              <a:pPr>
                <a:defRPr/>
              </a:pPr>
              <a:t>11/7/2012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5FF1AB6-9F8C-456B-8087-C00EA73C1569}" type="slidenum">
              <a:rPr lang="en-US" smtClean="0"/>
              <a:pPr>
                <a:defRPr/>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2A763DA4-2222-443A-BCB5-B15E0A9B6E49}" type="datetimeFigureOut">
              <a:rPr lang="en-US" smtClean="0"/>
              <a:pPr>
                <a:defRPr/>
              </a:pPr>
              <a:t>11/7/2012</a:t>
            </a:fld>
            <a:endParaRPr lang="en-US"/>
          </a:p>
        </p:txBody>
      </p:sp>
      <p:sp>
        <p:nvSpPr>
          <p:cNvPr id="6" name="Footer Placeholder 5"/>
          <p:cNvSpPr>
            <a:spLocks noGrp="1"/>
          </p:cNvSpPr>
          <p:nvPr>
            <p:ph type="ftr" sz="quarter" idx="11"/>
          </p:nvPr>
        </p:nvSpPr>
        <p:spPr>
          <a:xfrm>
            <a:off x="914400" y="6172200"/>
            <a:ext cx="3886200" cy="457200"/>
          </a:xfrm>
        </p:spPr>
        <p:txBody>
          <a:bodyPr/>
          <a:lstStyle/>
          <a:p>
            <a:pPr>
              <a:defRPr/>
            </a:pPr>
            <a:endParaRPr lang="en-US"/>
          </a:p>
        </p:txBody>
      </p:sp>
      <p:sp>
        <p:nvSpPr>
          <p:cNvPr id="7" name="Slide Number Placeholder 6"/>
          <p:cNvSpPr>
            <a:spLocks noGrp="1"/>
          </p:cNvSpPr>
          <p:nvPr>
            <p:ph type="sldNum" sz="quarter" idx="12"/>
          </p:nvPr>
        </p:nvSpPr>
        <p:spPr>
          <a:xfrm>
            <a:off x="146304" y="6208776"/>
            <a:ext cx="457200" cy="457200"/>
          </a:xfrm>
        </p:spPr>
        <p:txBody>
          <a:bodyPr/>
          <a:lstStyle/>
          <a:p>
            <a:pPr>
              <a:defRPr/>
            </a:pPr>
            <a:fld id="{F5533852-511D-4D86-8391-D3F15349850E}" type="slidenum">
              <a:rPr lang="en-US" smtClean="0"/>
              <a:pPr>
                <a:defRPr/>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a:defRPr/>
            </a:pPr>
            <a:fld id="{F3C83C24-27F6-4F2C-8E96-8A41B7083B32}" type="datetimeFigureOut">
              <a:rPr lang="en-US" smtClean="0"/>
              <a:pPr>
                <a:defRPr/>
              </a:pPr>
              <a:t>11/7/2012</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defRPr/>
            </a:pPr>
            <a:fld id="{01E7D2F6-DBD6-461E-8596-8BDC2CD99C2A}"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pPr fontAlgn="auto">
              <a:spcBef>
                <a:spcPts val="0"/>
              </a:spcBef>
              <a:spcAft>
                <a:spcPts val="0"/>
              </a:spcAft>
            </a:pPr>
            <a:fld id="{4426C1BA-3EBC-4373-943D-88040544AF1F}" type="datetimeFigureOut">
              <a:rPr lang="en-US" smtClean="0">
                <a:solidFill>
                  <a:srgbClr val="C8C8B1"/>
                </a:solidFill>
                <a:latin typeface="Calibri"/>
              </a:rPr>
              <a:pPr fontAlgn="auto">
                <a:spcBef>
                  <a:spcPts val="0"/>
                </a:spcBef>
                <a:spcAft>
                  <a:spcPts val="0"/>
                </a:spcAft>
              </a:pPr>
              <a:t>11/7/2012</a:t>
            </a:fld>
            <a:endParaRPr lang="en-US">
              <a:solidFill>
                <a:srgbClr val="C8C8B1"/>
              </a:solidFill>
              <a:latin typeface="Calibri"/>
            </a:endParaRPr>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pPr fontAlgn="auto">
              <a:spcBef>
                <a:spcPts val="0"/>
              </a:spcBef>
              <a:spcAft>
                <a:spcPts val="0"/>
              </a:spcAft>
            </a:pPr>
            <a:endParaRPr lang="en-US">
              <a:solidFill>
                <a:srgbClr val="C8C8B1"/>
              </a:solidFill>
              <a:latin typeface="Calibri"/>
            </a:endParaRPr>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pPr fontAlgn="auto">
              <a:spcBef>
                <a:spcPts val="0"/>
              </a:spcBef>
              <a:spcAft>
                <a:spcPts val="0"/>
              </a:spcAft>
            </a:pPr>
            <a:fld id="{7A97D19A-C994-4561-B556-BD3D63523957}" type="slidenum">
              <a:rPr lang="en-US" smtClean="0">
                <a:solidFill>
                  <a:srgbClr val="C8C8B1"/>
                </a:solidFill>
                <a:latin typeface="Calibri"/>
              </a:rPr>
              <a:pPr fontAlgn="auto">
                <a:spcBef>
                  <a:spcPts val="0"/>
                </a:spcBef>
                <a:spcAft>
                  <a:spcPts val="0"/>
                </a:spcAft>
              </a:pPr>
              <a:t>‹#›</a:t>
            </a:fld>
            <a:endParaRPr lang="en-US">
              <a:solidFill>
                <a:srgbClr val="C8C8B1"/>
              </a:solidFill>
              <a:latin typeface="Calibri"/>
            </a:endParaRPr>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extLst>
      <p:ext uri="{BB962C8B-B14F-4D97-AF65-F5344CB8AC3E}">
        <p14:creationId xmlns:p14="http://schemas.microsoft.com/office/powerpoint/2010/main" val="1521475845"/>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pPr fontAlgn="auto">
              <a:spcBef>
                <a:spcPts val="0"/>
              </a:spcBef>
              <a:spcAft>
                <a:spcPts val="0"/>
              </a:spcAft>
            </a:pPr>
            <a:fld id="{17D0EFEE-2756-4A20-BF2A-63F0A94F99AC}" type="datetime4">
              <a:rPr lang="en-US" smtClean="0">
                <a:solidFill>
                  <a:srgbClr val="000000"/>
                </a:solidFill>
                <a:latin typeface="Arial"/>
              </a:rPr>
              <a:pPr fontAlgn="auto">
                <a:spcBef>
                  <a:spcPts val="0"/>
                </a:spcBef>
                <a:spcAft>
                  <a:spcPts val="0"/>
                </a:spcAft>
              </a:pPr>
              <a:t>November 7, 2012</a:t>
            </a:fld>
            <a:endParaRPr lang="en-US" dirty="0">
              <a:solidFill>
                <a:srgbClr val="000000"/>
              </a:solidFill>
              <a:latin typeface="Arial"/>
            </a:endParaRPr>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pPr fontAlgn="auto">
              <a:spcBef>
                <a:spcPts val="0"/>
              </a:spcBef>
              <a:spcAft>
                <a:spcPts val="0"/>
              </a:spcAft>
            </a:pPr>
            <a:endParaRPr lang="en-US" dirty="0">
              <a:solidFill>
                <a:srgbClr val="000000"/>
              </a:solidFill>
              <a:latin typeface="Arial"/>
            </a:endParaRPr>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pPr fontAlgn="auto">
              <a:spcBef>
                <a:spcPts val="0"/>
              </a:spcBef>
              <a:spcAft>
                <a:spcPts val="0"/>
              </a:spcAft>
            </a:pPr>
            <a:fld id="{F38DF745-7D3F-47F4-83A3-874385CFAA69}" type="slidenum">
              <a:rPr lang="en-US" smtClean="0">
                <a:solidFill>
                  <a:srgbClr val="D1282E"/>
                </a:solidFill>
                <a:latin typeface="Arial"/>
              </a:rPr>
              <a:pPr fontAlgn="auto">
                <a:spcBef>
                  <a:spcPts val="0"/>
                </a:spcBef>
                <a:spcAft>
                  <a:spcPts val="0"/>
                </a:spcAft>
              </a:pPr>
              <a:t>‹#›</a:t>
            </a:fld>
            <a:endParaRPr lang="en-US" dirty="0">
              <a:solidFill>
                <a:srgbClr val="D1282E"/>
              </a:solidFill>
              <a:latin typeface="Arial"/>
            </a:endParaRPr>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srgbClr val="FFFFFF"/>
              </a:solidFill>
            </a:endParaRPr>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srgbClr val="FFFFFF"/>
              </a:solidFill>
            </a:endParaRPr>
          </a:p>
        </p:txBody>
      </p:sp>
    </p:spTree>
    <p:extLst>
      <p:ext uri="{BB962C8B-B14F-4D97-AF65-F5344CB8AC3E}">
        <p14:creationId xmlns:p14="http://schemas.microsoft.com/office/powerpoint/2010/main" val="153042887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914400" rtl="0"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60D547DD-B18C-485D-BAB7-69043BD7D475}" type="datetimeFigureOut">
              <a:rPr lang="en-US" smtClean="0">
                <a:solidFill>
                  <a:prstClr val="black">
                    <a:tint val="75000"/>
                  </a:prstClr>
                </a:solidFill>
                <a:latin typeface="Calibri"/>
              </a:rPr>
              <a:pPr fontAlgn="auto">
                <a:spcBef>
                  <a:spcPts val="0"/>
                </a:spcBef>
                <a:spcAft>
                  <a:spcPts val="0"/>
                </a:spcAft>
              </a:pPr>
              <a:t>11/7/2012</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97FA88F-486D-4072-B3E5-B300BD5D06CA}" type="slidenum">
              <a:rPr lang="en-US" smtClean="0">
                <a:solidFill>
                  <a:prstClr val="black">
                    <a:tint val="75000"/>
                  </a:prstClr>
                </a:solidFill>
                <a:latin typeface="Calibri"/>
              </a:rPr>
              <a:pPr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66427072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60D547DD-B18C-485D-BAB7-69043BD7D475}" type="datetimeFigureOut">
              <a:rPr lang="en-US" smtClean="0">
                <a:solidFill>
                  <a:prstClr val="black">
                    <a:tint val="75000"/>
                  </a:prstClr>
                </a:solidFill>
                <a:latin typeface="Calibri"/>
              </a:rPr>
              <a:pPr fontAlgn="auto">
                <a:spcBef>
                  <a:spcPts val="0"/>
                </a:spcBef>
                <a:spcAft>
                  <a:spcPts val="0"/>
                </a:spcAft>
              </a:pPr>
              <a:t>11/7/2012</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497FA88F-486D-4072-B3E5-B300BD5D06CA}" type="slidenum">
              <a:rPr lang="en-US" smtClean="0">
                <a:solidFill>
                  <a:prstClr val="black">
                    <a:tint val="75000"/>
                  </a:prstClr>
                </a:solidFill>
                <a:latin typeface="Calibri"/>
              </a:rPr>
              <a:pPr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98225739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fontAlgn="auto">
              <a:spcBef>
                <a:spcPts val="0"/>
              </a:spcBef>
              <a:spcAft>
                <a:spcPts val="0"/>
              </a:spcAft>
            </a:pPr>
            <a:fld id="{AD289D6E-E895-5F44-91A5-3E4600B38557}" type="datetimeFigureOut">
              <a:rPr lang="en-US" smtClean="0">
                <a:solidFill>
                  <a:prstClr val="black">
                    <a:tint val="75000"/>
                  </a:prstClr>
                </a:solidFill>
                <a:latin typeface="Calibri"/>
              </a:rPr>
              <a:pPr defTabSz="457200" fontAlgn="auto">
                <a:spcBef>
                  <a:spcPts val="0"/>
                </a:spcBef>
                <a:spcAft>
                  <a:spcPts val="0"/>
                </a:spcAft>
              </a:pPr>
              <a:t>11/7/2012</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fontAlgn="auto">
              <a:spcBef>
                <a:spcPts val="0"/>
              </a:spcBef>
              <a:spcAft>
                <a:spcPts val="0"/>
              </a:spcAft>
            </a:pPr>
            <a:fld id="{A2644F81-0151-574C-A59A-B4A0026B118F}" type="slidenum">
              <a:rPr lang="en-US" smtClean="0">
                <a:solidFill>
                  <a:prstClr val="black">
                    <a:tint val="75000"/>
                  </a:prstClr>
                </a:solidFill>
                <a:latin typeface="Calibri"/>
              </a:rPr>
              <a:pPr defTabSz="457200"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0357863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10.xml.rels><?xml version="1.0" encoding="UTF-8" standalone="yes"?>
<Relationships xmlns="http://schemas.openxmlformats.org/package/2006/relationships"><Relationship Id="rId3" Type="http://schemas.openxmlformats.org/officeDocument/2006/relationships/hyperlink" Target="http://www.youtube.com/watch?v=QV1t-MvnCrA"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chart" Target="../charts/chart1.xml"/><Relationship Id="rId1" Type="http://schemas.openxmlformats.org/officeDocument/2006/relationships/slideLayout" Target="../slideLayouts/slideLayout13.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hyperlink" Target="http://www.google.com/imgres?num=10&amp;hl=en&amp;biw=1150&amp;bih=580&amp;tbm=isch&amp;tbnid=fASgeup4CAc_AM:&amp;imgrefurl=http://www.therecapp.com/app_living/feature/4_good_apps_for_twitter_addicts/&amp;docid=JaX9N_D2eY5Q6M&amp;imgurl=http://d1hwvnnkb0v1bo.cloudfront.net/content/art/app/icons/twitter_icon.jpg&amp;w=256&amp;h=256&amp;ei=STOXUPeMArH2igKQjYGgDQ&amp;zoom=1&amp;iact=hc&amp;vpx=134&amp;vpy=251&amp;dur=2515&amp;hovh=204&amp;hovw=204&amp;tx=117&amp;ty=162&amp;sig=115602705629651516600&amp;page=2&amp;tbnh=167&amp;tbnw=196&amp;start=15&amp;ndsp=20&amp;ved=1t:429,r:0,s:20,i:216"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3.pn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2.png"/><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5.png"/><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6.pn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2.png"/><Relationship Id="rId7"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24.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39.jpg"/><Relationship Id="rId1" Type="http://schemas.openxmlformats.org/officeDocument/2006/relationships/slideLayout" Target="../slideLayouts/slideLayout29.xml"/><Relationship Id="rId4" Type="http://schemas.openxmlformats.org/officeDocument/2006/relationships/image" Target="../media/image40.jpg"/></Relationships>
</file>

<file path=ppt/slides/_rels/slide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4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6.xml"/></Relationships>
</file>

<file path=ppt/slides/_rels/slide48.xml.rels><?xml version="1.0" encoding="UTF-8" standalone="yes"?>
<Relationships xmlns="http://schemas.openxmlformats.org/package/2006/relationships"><Relationship Id="rId2" Type="http://schemas.openxmlformats.org/officeDocument/2006/relationships/image" Target="../media/image57.tiff"/><Relationship Id="rId1" Type="http://schemas.openxmlformats.org/officeDocument/2006/relationships/slideLayout" Target="../slideLayouts/slideLayout5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moty09.cnnbcvideo.com/?nid=a__bPs1FhRpcGIiPxeHaMjI2NTY5MTc-" TargetMode="External"/><Relationship Id="rId2" Type="http://schemas.openxmlformats.org/officeDocument/2006/relationships/hyperlink" Target="http://moty09.cnnbcvideo.com/http:/moty09.cnnbcvideo.com/?nid=a__bPs1FhRpcGIiPxeHaMjI2NTY5MTc-" TargetMode="External"/><Relationship Id="rId1" Type="http://schemas.openxmlformats.org/officeDocument/2006/relationships/slideLayout" Target="../slideLayouts/slideLayout57.xml"/><Relationship Id="rId4" Type="http://schemas.openxmlformats.org/officeDocument/2006/relationships/image" Target="../media/image58.tif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52.xml.rels><?xml version="1.0" encoding="UTF-8" standalone="yes"?>
<Relationships xmlns="http://schemas.openxmlformats.org/package/2006/relationships"><Relationship Id="rId2" Type="http://schemas.openxmlformats.org/officeDocument/2006/relationships/image" Target="../media/image59.tiff"/><Relationship Id="rId1" Type="http://schemas.openxmlformats.org/officeDocument/2006/relationships/slideLayout" Target="../slideLayouts/slideLayout57.xml"/></Relationships>
</file>

<file path=ppt/slides/_rels/slide53.xml.rels><?xml version="1.0" encoding="UTF-8" standalone="yes"?>
<Relationships xmlns="http://schemas.openxmlformats.org/package/2006/relationships"><Relationship Id="rId2" Type="http://schemas.openxmlformats.org/officeDocument/2006/relationships/image" Target="../media/image60.tiff"/><Relationship Id="rId1" Type="http://schemas.openxmlformats.org/officeDocument/2006/relationships/slideLayout" Target="../slideLayouts/slideLayout5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7.xml"/></Relationships>
</file>

<file path=ppt/slides/_rels/slide5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0782" y="381000"/>
            <a:ext cx="8880872" cy="5920581"/>
          </a:xfr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5334000"/>
            <a:ext cx="3876675" cy="11811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2600" y="2235958"/>
            <a:ext cx="2415430" cy="244792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53200" y="4578824"/>
            <a:ext cx="1943100" cy="1943100"/>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19600" y="302274"/>
            <a:ext cx="3905250" cy="1171575"/>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2937" y="381000"/>
            <a:ext cx="1676400" cy="1676400"/>
          </a:xfrm>
          <a:prstGeom prst="rect">
            <a:avLst/>
          </a:prstGeom>
        </p:spPr>
      </p:pic>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14925" y="2514600"/>
            <a:ext cx="3209925" cy="1428750"/>
          </a:xfrm>
          <a:prstGeom prst="rect">
            <a:avLst/>
          </a:prstGeom>
        </p:spPr>
      </p:pic>
    </p:spTree>
    <p:extLst>
      <p:ext uri="{BB962C8B-B14F-4D97-AF65-F5344CB8AC3E}">
        <p14:creationId xmlns:p14="http://schemas.microsoft.com/office/powerpoint/2010/main" val="3497499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1000"/>
                            </p:stCondLst>
                            <p:childTnLst>
                              <p:par>
                                <p:cTn id="8" presetID="1" presetClass="entr" presetSubtype="0" fill="hold" nodeType="afterEffect">
                                  <p:stCondLst>
                                    <p:cond delay="100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nodeType="afterEffect">
                                  <p:stCondLst>
                                    <p:cond delay="1000"/>
                                  </p:stCondLst>
                                  <p:childTnLst>
                                    <p:set>
                                      <p:cBhvr>
                                        <p:cTn id="12" dur="1" fill="hold">
                                          <p:stCondLst>
                                            <p:cond delay="0"/>
                                          </p:stCondLst>
                                        </p:cTn>
                                        <p:tgtEl>
                                          <p:spTgt spid="10"/>
                                        </p:tgtEl>
                                        <p:attrNameLst>
                                          <p:attrName>style.visibility</p:attrName>
                                        </p:attrNameLst>
                                      </p:cBhvr>
                                      <p:to>
                                        <p:strVal val="visible"/>
                                      </p:to>
                                    </p:set>
                                  </p:childTnLst>
                                </p:cTn>
                              </p:par>
                            </p:childTnLst>
                          </p:cTn>
                        </p:par>
                        <p:par>
                          <p:cTn id="13" fill="hold">
                            <p:stCondLst>
                              <p:cond delay="3000"/>
                            </p:stCondLst>
                            <p:childTnLst>
                              <p:par>
                                <p:cTn id="14" presetID="1" presetClass="entr" presetSubtype="0" fill="hold" nodeType="afterEffect">
                                  <p:stCondLst>
                                    <p:cond delay="1000"/>
                                  </p:stCondLst>
                                  <p:childTnLst>
                                    <p:set>
                                      <p:cBhvr>
                                        <p:cTn id="15" dur="1" fill="hold">
                                          <p:stCondLst>
                                            <p:cond delay="0"/>
                                          </p:stCondLst>
                                        </p:cTn>
                                        <p:tgtEl>
                                          <p:spTgt spid="12"/>
                                        </p:tgtEl>
                                        <p:attrNameLst>
                                          <p:attrName>style.visibility</p:attrName>
                                        </p:attrNameLst>
                                      </p:cBhvr>
                                      <p:to>
                                        <p:strVal val="visible"/>
                                      </p:to>
                                    </p:set>
                                  </p:childTnLst>
                                </p:cTn>
                              </p:par>
                            </p:childTnLst>
                          </p:cTn>
                        </p:par>
                        <p:par>
                          <p:cTn id="16" fill="hold">
                            <p:stCondLst>
                              <p:cond delay="4000"/>
                            </p:stCondLst>
                            <p:childTnLst>
                              <p:par>
                                <p:cTn id="17" presetID="1" presetClass="entr" presetSubtype="0" fill="hold" nodeType="afterEffect">
                                  <p:stCondLst>
                                    <p:cond delay="1000"/>
                                  </p:stCondLst>
                                  <p:childTnLst>
                                    <p:set>
                                      <p:cBhvr>
                                        <p:cTn id="18" dur="1" fill="hold">
                                          <p:stCondLst>
                                            <p:cond delay="0"/>
                                          </p:stCondLst>
                                        </p:cTn>
                                        <p:tgtEl>
                                          <p:spTgt spid="9"/>
                                        </p:tgtEl>
                                        <p:attrNameLst>
                                          <p:attrName>style.visibility</p:attrName>
                                        </p:attrNameLst>
                                      </p:cBhvr>
                                      <p:to>
                                        <p:strVal val="visible"/>
                                      </p:to>
                                    </p:set>
                                  </p:childTnLst>
                                </p:cTn>
                              </p:par>
                            </p:childTnLst>
                          </p:cTn>
                        </p:par>
                        <p:par>
                          <p:cTn id="19" fill="hold">
                            <p:stCondLst>
                              <p:cond delay="5000"/>
                            </p:stCondLst>
                            <p:childTnLst>
                              <p:par>
                                <p:cTn id="20" presetID="1" presetClass="entr" presetSubtype="0" fill="hold" nodeType="afterEffect">
                                  <p:stCondLst>
                                    <p:cond delay="1000"/>
                                  </p:stCondLst>
                                  <p:childTnLst>
                                    <p:set>
                                      <p:cBhvr>
                                        <p:cTn id="2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pPr eaLnBrk="1" hangingPunct="1"/>
            <a:r>
              <a:rPr lang="en-US" smtClean="0"/>
              <a:t>March 17-28, 2010</a:t>
            </a:r>
          </a:p>
        </p:txBody>
      </p:sp>
      <p:sp>
        <p:nvSpPr>
          <p:cNvPr id="17410" name="Content Placeholder 2"/>
          <p:cNvSpPr>
            <a:spLocks noGrp="1"/>
          </p:cNvSpPr>
          <p:nvPr>
            <p:ph sz="quarter" idx="1"/>
          </p:nvPr>
        </p:nvSpPr>
        <p:spPr>
          <a:xfrm>
            <a:off x="2438400" y="2819400"/>
            <a:ext cx="4038600" cy="1433513"/>
          </a:xfrm>
        </p:spPr>
        <p:txBody>
          <a:bodyPr/>
          <a:lstStyle/>
          <a:p>
            <a:pPr eaLnBrk="1" hangingPunct="1"/>
            <a:r>
              <a:rPr lang="en-US" smtClean="0"/>
              <a:t>68 related </a:t>
            </a:r>
            <a:r>
              <a:rPr lang="en-US" smtClean="0">
                <a:hlinkClick r:id="rId3"/>
              </a:rPr>
              <a:t>YouTube videos </a:t>
            </a:r>
            <a:r>
              <a:rPr lang="en-US" smtClean="0"/>
              <a:t>attract 1.2 Million views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p:nvPr>
        </p:nvSpPr>
        <p:spPr/>
        <p:txBody>
          <a:bodyPr/>
          <a:lstStyle/>
          <a:p>
            <a:pPr eaLnBrk="1" hangingPunct="1"/>
            <a:r>
              <a:rPr lang="en-US" smtClean="0"/>
              <a:t>March 17-28, 2010</a:t>
            </a:r>
          </a:p>
        </p:txBody>
      </p:sp>
      <p:sp>
        <p:nvSpPr>
          <p:cNvPr id="19458" name="Rectangle 3"/>
          <p:cNvSpPr>
            <a:spLocks noGrp="1"/>
          </p:cNvSpPr>
          <p:nvPr>
            <p:ph sz="quarter" idx="1"/>
          </p:nvPr>
        </p:nvSpPr>
        <p:spPr>
          <a:xfrm>
            <a:off x="457200" y="1600200"/>
            <a:ext cx="8229600" cy="1143000"/>
          </a:xfrm>
        </p:spPr>
        <p:txBody>
          <a:bodyPr/>
          <a:lstStyle/>
          <a:p>
            <a:pPr eaLnBrk="1" hangingPunct="1"/>
            <a:r>
              <a:rPr lang="en-US" smtClean="0"/>
              <a:t>Nestle tried to close down the video on YouTube.</a:t>
            </a:r>
          </a:p>
        </p:txBody>
      </p:sp>
      <p:sp>
        <p:nvSpPr>
          <p:cNvPr id="29701" name="AutoShape 5"/>
          <p:cNvSpPr>
            <a:spLocks noChangeArrowheads="1"/>
          </p:cNvSpPr>
          <p:nvPr/>
        </p:nvSpPr>
        <p:spPr bwMode="auto">
          <a:xfrm>
            <a:off x="3276600" y="2819400"/>
            <a:ext cx="5029200" cy="3124200"/>
          </a:xfrm>
          <a:prstGeom prst="wedgeRectCallout">
            <a:avLst>
              <a:gd name="adj1" fmla="val -44884"/>
              <a:gd name="adj2" fmla="val 66106"/>
            </a:avLst>
          </a:prstGeom>
          <a:solidFill>
            <a:schemeClr val="accent1"/>
          </a:solidFill>
          <a:ln w="9525">
            <a:solidFill>
              <a:schemeClr val="tx1"/>
            </a:solidFill>
            <a:miter lim="800000"/>
            <a:headEnd/>
            <a:tailEnd/>
          </a:ln>
        </p:spPr>
        <p:txBody>
          <a:bodyPr/>
          <a:lstStyle/>
          <a:p>
            <a:pPr algn="ctr">
              <a:spcBef>
                <a:spcPct val="20000"/>
              </a:spcBef>
              <a:buFont typeface="Arial" charset="0"/>
              <a:buNone/>
            </a:pPr>
            <a:r>
              <a:rPr lang="en-US" sz="2400" b="1">
                <a:solidFill>
                  <a:schemeClr val="bg1"/>
                </a:solidFill>
              </a:rPr>
              <a:t>"Thank you Nestle...I would never have seen this video if you hadn`t had it kicked off YouTube. Now I`m forwarding it all my friends, through Facebook, and guess what they are forwarding it all their mates. Fire your PR team. They are muppets."</a:t>
            </a:r>
          </a:p>
          <a:p>
            <a:pPr algn="ctr"/>
            <a:endParaRPr lang="en-US" sz="2000" b="1">
              <a:solidFill>
                <a:schemeClr val="bg1"/>
              </a:solidFill>
            </a:endParaRPr>
          </a:p>
        </p:txBody>
      </p:sp>
      <p:pic>
        <p:nvPicPr>
          <p:cNvPr id="29702" name="Picture 6" descr="animal"/>
          <p:cNvPicPr>
            <a:picLocks noChangeAspect="1" noChangeArrowheads="1"/>
          </p:cNvPicPr>
          <p:nvPr/>
        </p:nvPicPr>
        <p:blipFill>
          <a:blip r:embed="rId2"/>
          <a:srcRect/>
          <a:stretch>
            <a:fillRect/>
          </a:stretch>
        </p:blipFill>
        <p:spPr bwMode="auto">
          <a:xfrm>
            <a:off x="457200" y="4114800"/>
            <a:ext cx="2143125" cy="1476375"/>
          </a:xfrm>
          <a:prstGeom prst="rect">
            <a:avLst/>
          </a:prstGeom>
          <a:noFill/>
          <a:ln w="9525">
            <a:noFill/>
            <a:miter lim="800000"/>
            <a:headEnd/>
            <a:tailEnd/>
          </a:ln>
        </p:spPr>
      </p:pic>
      <p:sp>
        <p:nvSpPr>
          <p:cNvPr id="29703" name="AutoShape 7"/>
          <p:cNvSpPr>
            <a:spLocks noChangeArrowheads="1"/>
          </p:cNvSpPr>
          <p:nvPr/>
        </p:nvSpPr>
        <p:spPr bwMode="auto">
          <a:xfrm>
            <a:off x="2057400" y="2895600"/>
            <a:ext cx="1981200" cy="914400"/>
          </a:xfrm>
          <a:prstGeom prst="wedgeRoundRectCallout">
            <a:avLst>
              <a:gd name="adj1" fmla="val -43750"/>
              <a:gd name="adj2" fmla="val 70000"/>
              <a:gd name="adj3" fmla="val 16667"/>
            </a:avLst>
          </a:prstGeom>
          <a:solidFill>
            <a:srgbClr val="FFCC99"/>
          </a:solidFill>
          <a:ln w="9525">
            <a:solidFill>
              <a:schemeClr val="tx1"/>
            </a:solidFill>
            <a:miter lim="800000"/>
            <a:headEnd/>
            <a:tailEnd/>
          </a:ln>
        </p:spPr>
        <p:txBody>
          <a:bodyPr/>
          <a:lstStyle/>
          <a:p>
            <a:pPr algn="ctr"/>
            <a:r>
              <a:rPr lang="en-US" sz="4000" b="1">
                <a:solidFill>
                  <a:schemeClr val="accent2"/>
                </a:solidFill>
              </a:rPr>
              <a:t>Hey!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70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7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animBg="1"/>
      <p:bldP spid="2970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p:cNvSpPr>
          <p:nvPr>
            <p:ph type="title"/>
          </p:nvPr>
        </p:nvSpPr>
        <p:spPr/>
        <p:txBody>
          <a:bodyPr/>
          <a:lstStyle/>
          <a:p>
            <a:pPr eaLnBrk="1" hangingPunct="1"/>
            <a:r>
              <a:rPr lang="en-US" smtClean="0"/>
              <a:t>March 17-28, 2010</a:t>
            </a:r>
          </a:p>
        </p:txBody>
      </p:sp>
      <p:sp>
        <p:nvSpPr>
          <p:cNvPr id="8" name="Rounded Rectangular Callout 7"/>
          <p:cNvSpPr>
            <a:spLocks noChangeArrowheads="1"/>
          </p:cNvSpPr>
          <p:nvPr/>
        </p:nvSpPr>
        <p:spPr bwMode="auto">
          <a:xfrm>
            <a:off x="838200" y="1600200"/>
            <a:ext cx="3429000" cy="2133600"/>
          </a:xfrm>
          <a:prstGeom prst="wedgeRoundRectCallout">
            <a:avLst>
              <a:gd name="adj1" fmla="val 43889"/>
              <a:gd name="adj2" fmla="val 50745"/>
              <a:gd name="adj3" fmla="val 16667"/>
            </a:avLst>
          </a:prstGeom>
          <a:solidFill>
            <a:srgbClr val="CCC1DA"/>
          </a:solidFill>
          <a:ln w="25400" algn="ctr">
            <a:solidFill>
              <a:srgbClr val="385D8A"/>
            </a:solidFill>
            <a:miter lim="800000"/>
            <a:headEnd/>
            <a:tailEnd/>
          </a:ln>
        </p:spPr>
        <p:txBody>
          <a:bodyPr anchor="ctr"/>
          <a:lstStyle/>
          <a:p>
            <a:pPr algn="ctr" fontAlgn="auto">
              <a:spcBef>
                <a:spcPts val="0"/>
              </a:spcBef>
              <a:spcAft>
                <a:spcPts val="0"/>
              </a:spcAft>
              <a:defRPr/>
            </a:pPr>
            <a:r>
              <a:rPr lang="en-US" sz="2800" dirty="0">
                <a:solidFill>
                  <a:schemeClr val="lt1"/>
                </a:solidFill>
                <a:latin typeface="+mn-lt"/>
              </a:rPr>
              <a:t>“Look what you did you little jerk”</a:t>
            </a:r>
          </a:p>
        </p:txBody>
      </p:sp>
      <p:sp>
        <p:nvSpPr>
          <p:cNvPr id="30725" name="Content Placeholder 3"/>
          <p:cNvSpPr>
            <a:spLocks/>
          </p:cNvSpPr>
          <p:nvPr/>
        </p:nvSpPr>
        <p:spPr bwMode="auto">
          <a:xfrm>
            <a:off x="533400" y="1905000"/>
            <a:ext cx="4038600" cy="1524000"/>
          </a:xfrm>
          <a:prstGeom prst="rect">
            <a:avLst/>
          </a:prstGeom>
          <a:noFill/>
          <a:ln w="9525">
            <a:noFill/>
            <a:miter lim="800000"/>
            <a:headEnd/>
            <a:tailEnd/>
          </a:ln>
        </p:spPr>
        <p:txBody>
          <a:bodyPr/>
          <a:lstStyle/>
          <a:p>
            <a:pPr marL="342900" indent="-342900">
              <a:spcBef>
                <a:spcPct val="20000"/>
              </a:spcBef>
              <a:buFont typeface="Arial" charset="0"/>
              <a:buChar char="•"/>
            </a:pPr>
            <a:r>
              <a:rPr lang="en-US" sz="2800">
                <a:latin typeface="Calibri" pitchFamily="34" charset="0"/>
              </a:rPr>
              <a:t>Nestle’s Facebook Page is overwhelmed with negative comments</a:t>
            </a:r>
          </a:p>
          <a:p>
            <a:pPr marL="342900" indent="-342900">
              <a:spcBef>
                <a:spcPct val="20000"/>
              </a:spcBef>
              <a:buFont typeface="Arial" charset="0"/>
              <a:buChar char="•"/>
            </a:pPr>
            <a:endParaRPr lang="en-US" sz="2800">
              <a:latin typeface="Calibri" pitchFamily="34" charset="0"/>
            </a:endParaRPr>
          </a:p>
        </p:txBody>
      </p:sp>
      <p:sp>
        <p:nvSpPr>
          <p:cNvPr id="6" name="Rounded Rectangular Callout 5"/>
          <p:cNvSpPr/>
          <p:nvPr/>
        </p:nvSpPr>
        <p:spPr>
          <a:xfrm>
            <a:off x="5105400" y="1295400"/>
            <a:ext cx="3429000" cy="2514600"/>
          </a:xfrm>
          <a:prstGeom prst="wedgeRoundRectCallout">
            <a:avLst>
              <a:gd name="adj1" fmla="val -66499"/>
              <a:gd name="adj2" fmla="val 39186"/>
              <a:gd name="adj3" fmla="val 16667"/>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a:solidFill>
                  <a:srgbClr val="FFFFFF"/>
                </a:solidFill>
              </a:rPr>
              <a:t>“Nestle you are morally reprehensible and think your consumers are fools. Well most of us aren’t”</a:t>
            </a:r>
          </a:p>
          <a:p>
            <a:pPr algn="ctr">
              <a:defRPr/>
            </a:pPr>
            <a:endParaRPr lang="en-US">
              <a:solidFill>
                <a:srgbClr val="FFFFFF"/>
              </a:solidFill>
            </a:endParaRPr>
          </a:p>
        </p:txBody>
      </p:sp>
      <p:sp>
        <p:nvSpPr>
          <p:cNvPr id="5" name="Rectangular Callout 4"/>
          <p:cNvSpPr/>
          <p:nvPr/>
        </p:nvSpPr>
        <p:spPr>
          <a:xfrm>
            <a:off x="685800" y="4267200"/>
            <a:ext cx="2895600" cy="1905000"/>
          </a:xfrm>
          <a:prstGeom prst="wedgeRectCallout">
            <a:avLst>
              <a:gd name="adj1" fmla="val 72525"/>
              <a:gd name="adj2" fmla="val -76409"/>
            </a:avLst>
          </a:prstGeom>
          <a:solidFill>
            <a:schemeClr val="accent1">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dirty="0"/>
              <a:t>“Have a Nestle Free Easter”</a:t>
            </a:r>
          </a:p>
          <a:p>
            <a:pPr algn="ctr" fontAlgn="auto">
              <a:spcBef>
                <a:spcPts val="0"/>
              </a:spcBef>
              <a:spcAft>
                <a:spcPts val="0"/>
              </a:spcAft>
              <a:defRPr/>
            </a:pPr>
            <a:endParaRPr lang="en-US" dirty="0"/>
          </a:p>
        </p:txBody>
      </p:sp>
      <p:sp>
        <p:nvSpPr>
          <p:cNvPr id="7" name="Rectangular Callout 6"/>
          <p:cNvSpPr/>
          <p:nvPr/>
        </p:nvSpPr>
        <p:spPr>
          <a:xfrm>
            <a:off x="5429250" y="4152900"/>
            <a:ext cx="2933700" cy="2590800"/>
          </a:xfrm>
          <a:prstGeom prst="wedgeRectCallout">
            <a:avLst>
              <a:gd name="adj1" fmla="val -78242"/>
              <a:gd name="adj2" fmla="val -55237"/>
            </a:avLst>
          </a:prstGeom>
          <a:solidFill>
            <a:schemeClr val="accent6">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r>
              <a:rPr 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rPr>
              <a:t> “Thank Goodness we have mandatory product labeling. I will never knowingly buy another Nestle product EVER!”</a:t>
            </a:r>
          </a:p>
          <a:p>
            <a:pPr algn="ctr" fontAlgn="auto">
              <a:spcBef>
                <a:spcPts val="0"/>
              </a:spcBef>
              <a:spcAft>
                <a:spcPts val="0"/>
              </a:spcAft>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xit" presetSubtype="0" fill="hold" grpId="0" nodeType="withEffect">
                                  <p:stCondLst>
                                    <p:cond delay="0"/>
                                  </p:stCondLst>
                                  <p:childTnLst>
                                    <p:set>
                                      <p:cBhvr>
                                        <p:cTn id="20" dur="1" fill="hold">
                                          <p:stCondLst>
                                            <p:cond delay="0"/>
                                          </p:stCondLst>
                                        </p:cTn>
                                        <p:tgtEl>
                                          <p:spTgt spid="307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0725" grpId="0"/>
      <p:bldP spid="6"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pPr eaLnBrk="1" hangingPunct="1"/>
            <a:r>
              <a:rPr lang="en-US" smtClean="0"/>
              <a:t>The Response - March 19, 2010</a:t>
            </a:r>
          </a:p>
        </p:txBody>
      </p:sp>
      <p:sp>
        <p:nvSpPr>
          <p:cNvPr id="21506" name="Content Placeholder 2"/>
          <p:cNvSpPr>
            <a:spLocks noGrp="1"/>
          </p:cNvSpPr>
          <p:nvPr>
            <p:ph sz="quarter" idx="1"/>
          </p:nvPr>
        </p:nvSpPr>
        <p:spPr/>
        <p:txBody>
          <a:bodyPr/>
          <a:lstStyle/>
          <a:p>
            <a:pPr eaLnBrk="1" hangingPunct="1"/>
            <a:r>
              <a:rPr lang="en-US" smtClean="0"/>
              <a:t>Nestle responds with a </a:t>
            </a:r>
            <a:r>
              <a:rPr lang="en-US" u="sng" smtClean="0"/>
              <a:t>website statement</a:t>
            </a:r>
            <a:r>
              <a:rPr lang="en-US" smtClean="0"/>
              <a:t> that announces its commitment to using only “Certified Sustainable Palm Oil” by 2015</a:t>
            </a:r>
          </a:p>
        </p:txBody>
      </p:sp>
      <p:sp>
        <p:nvSpPr>
          <p:cNvPr id="19459" name="Content Placeholder 3"/>
          <p:cNvSpPr>
            <a:spLocks noGrp="1"/>
          </p:cNvSpPr>
          <p:nvPr>
            <p:ph sz="quarter" idx="2"/>
          </p:nvPr>
        </p:nvSpPr>
        <p:spPr/>
        <p:txBody>
          <a:bodyPr/>
          <a:lstStyle/>
          <a:p>
            <a:pPr eaLnBrk="1" hangingPunct="1"/>
            <a:r>
              <a:rPr lang="en-US" smtClean="0"/>
              <a:t>Consumers try to engage Nestle on Facebook ... </a:t>
            </a:r>
          </a:p>
          <a:p>
            <a:pPr eaLnBrk="1" hangingPunct="1"/>
            <a:endParaRPr lang="en-US" smtClean="0"/>
          </a:p>
          <a:p>
            <a:pPr eaLnBrk="1" hangingPunct="1"/>
            <a:r>
              <a:rPr lang="en-US" smtClean="0"/>
              <a:t>But its Facebook status updates are pushing people to the website... And pushing fans away...</a:t>
            </a:r>
          </a:p>
          <a:p>
            <a:pPr eaLnBrk="1" hangingPunct="1"/>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p:cNvSpPr>
          <p:nvPr>
            <p:ph type="title"/>
          </p:nvPr>
        </p:nvSpPr>
        <p:spPr/>
        <p:txBody>
          <a:bodyPr/>
          <a:lstStyle/>
          <a:p>
            <a:pPr eaLnBrk="1" hangingPunct="1"/>
            <a:r>
              <a:rPr lang="en-US" smtClean="0"/>
              <a:t>Facebook Fans Want to be Heard</a:t>
            </a:r>
          </a:p>
        </p:txBody>
      </p:sp>
      <p:pic>
        <p:nvPicPr>
          <p:cNvPr id="21508" name="Picture 4" descr="boycott"/>
          <p:cNvPicPr>
            <a:picLocks noChangeAspect="1" noChangeArrowheads="1"/>
          </p:cNvPicPr>
          <p:nvPr/>
        </p:nvPicPr>
        <p:blipFill>
          <a:blip r:embed="rId3"/>
          <a:srcRect/>
          <a:stretch>
            <a:fillRect/>
          </a:stretch>
        </p:blipFill>
        <p:spPr bwMode="auto">
          <a:xfrm>
            <a:off x="914400" y="1676400"/>
            <a:ext cx="1981200" cy="1981200"/>
          </a:xfrm>
          <a:prstGeom prst="rect">
            <a:avLst/>
          </a:prstGeom>
          <a:noFill/>
          <a:ln w="9525">
            <a:noFill/>
            <a:miter lim="800000"/>
            <a:headEnd/>
            <a:tailEnd/>
          </a:ln>
        </p:spPr>
      </p:pic>
      <p:pic>
        <p:nvPicPr>
          <p:cNvPr id="21509" name="Picture 5" descr="give us a break"/>
          <p:cNvPicPr>
            <a:picLocks noChangeAspect="1" noChangeArrowheads="1"/>
          </p:cNvPicPr>
          <p:nvPr/>
        </p:nvPicPr>
        <p:blipFill>
          <a:blip r:embed="rId4"/>
          <a:srcRect/>
          <a:stretch>
            <a:fillRect/>
          </a:stretch>
        </p:blipFill>
        <p:spPr bwMode="auto">
          <a:xfrm>
            <a:off x="3962400" y="1371600"/>
            <a:ext cx="4138613" cy="2709863"/>
          </a:xfrm>
          <a:prstGeom prst="rect">
            <a:avLst/>
          </a:prstGeom>
          <a:noFill/>
          <a:ln w="9525">
            <a:noFill/>
            <a:miter lim="800000"/>
            <a:headEnd/>
            <a:tailEnd/>
          </a:ln>
        </p:spPr>
      </p:pic>
      <p:pic>
        <p:nvPicPr>
          <p:cNvPr id="21511" name="Picture 7" descr="nestle monster"/>
          <p:cNvPicPr>
            <a:picLocks noChangeAspect="1" noChangeArrowheads="1"/>
          </p:cNvPicPr>
          <p:nvPr/>
        </p:nvPicPr>
        <p:blipFill>
          <a:blip r:embed="rId5"/>
          <a:srcRect/>
          <a:stretch>
            <a:fillRect/>
          </a:stretch>
        </p:blipFill>
        <p:spPr bwMode="auto">
          <a:xfrm>
            <a:off x="4953000" y="4495800"/>
            <a:ext cx="2419350" cy="1438275"/>
          </a:xfrm>
          <a:prstGeom prst="rect">
            <a:avLst/>
          </a:prstGeom>
          <a:noFill/>
          <a:ln w="9525">
            <a:noFill/>
            <a:miter lim="800000"/>
            <a:headEnd/>
            <a:tailEnd/>
          </a:ln>
        </p:spPr>
      </p:pic>
      <p:pic>
        <p:nvPicPr>
          <p:cNvPr id="21512" name="Picture 8" descr="killer2"/>
          <p:cNvPicPr>
            <a:picLocks noChangeAspect="1" noChangeArrowheads="1"/>
          </p:cNvPicPr>
          <p:nvPr/>
        </p:nvPicPr>
        <p:blipFill>
          <a:blip r:embed="rId6"/>
          <a:srcRect/>
          <a:stretch>
            <a:fillRect/>
          </a:stretch>
        </p:blipFill>
        <p:spPr bwMode="auto">
          <a:xfrm>
            <a:off x="609600" y="4267200"/>
            <a:ext cx="3657600" cy="1828800"/>
          </a:xfrm>
          <a:prstGeom prst="rect">
            <a:avLst/>
          </a:prstGeom>
          <a:noFill/>
          <a:ln w="9525">
            <a:noFill/>
            <a:miter lim="800000"/>
            <a:headEnd/>
            <a:tailEnd/>
          </a:ln>
        </p:spPr>
      </p:pic>
      <p:pic>
        <p:nvPicPr>
          <p:cNvPr id="21513" name="Picture 9" descr="nasty"/>
          <p:cNvPicPr>
            <a:picLocks noChangeAspect="1" noChangeArrowheads="1"/>
          </p:cNvPicPr>
          <p:nvPr/>
        </p:nvPicPr>
        <p:blipFill>
          <a:blip r:embed="rId7"/>
          <a:srcRect/>
          <a:stretch>
            <a:fillRect/>
          </a:stretch>
        </p:blipFill>
        <p:spPr bwMode="auto">
          <a:xfrm>
            <a:off x="3200400" y="2286000"/>
            <a:ext cx="2543175" cy="2487613"/>
          </a:xfrm>
          <a:prstGeom prst="rect">
            <a:avLst/>
          </a:prstGeom>
          <a:noFill/>
          <a:ln w="9525">
            <a:noFill/>
            <a:miter lim="800000"/>
            <a:headEnd/>
            <a:tailEnd/>
          </a:ln>
        </p:spPr>
      </p:pic>
      <p:pic>
        <p:nvPicPr>
          <p:cNvPr id="21514" name="Picture 10" descr="cookie dough"/>
          <p:cNvPicPr>
            <a:picLocks noChangeAspect="1" noChangeArrowheads="1"/>
          </p:cNvPicPr>
          <p:nvPr/>
        </p:nvPicPr>
        <p:blipFill>
          <a:blip r:embed="rId8"/>
          <a:srcRect/>
          <a:stretch>
            <a:fillRect/>
          </a:stretch>
        </p:blipFill>
        <p:spPr bwMode="auto">
          <a:xfrm>
            <a:off x="1600200" y="1600200"/>
            <a:ext cx="5805488" cy="43481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5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5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5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5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p:nvPr>
        </p:nvSpPr>
        <p:spPr/>
        <p:txBody>
          <a:bodyPr/>
          <a:lstStyle/>
          <a:p>
            <a:pPr eaLnBrk="1" hangingPunct="1"/>
            <a:r>
              <a:rPr lang="en-US" smtClean="0"/>
              <a:t>Nestle’s Facebook Response</a:t>
            </a:r>
          </a:p>
        </p:txBody>
      </p:sp>
      <p:sp>
        <p:nvSpPr>
          <p:cNvPr id="25602" name="Rectangle 3"/>
          <p:cNvSpPr>
            <a:spLocks noGrp="1"/>
          </p:cNvSpPr>
          <p:nvPr>
            <p:ph sz="quarter" idx="1"/>
          </p:nvPr>
        </p:nvSpPr>
        <p:spPr>
          <a:xfrm>
            <a:off x="2514600" y="2971800"/>
            <a:ext cx="4419600" cy="1905000"/>
          </a:xfrm>
        </p:spPr>
        <p:txBody>
          <a:bodyPr/>
          <a:lstStyle/>
          <a:p>
            <a:pPr eaLnBrk="1" hangingPunct="1"/>
            <a:endParaRPr lang="en-US" smtClean="0"/>
          </a:p>
        </p:txBody>
      </p:sp>
      <p:pic>
        <p:nvPicPr>
          <p:cNvPr id="25603" name="Picture 5" descr="Nestle Facebook Palm Oil Social Media Oops"/>
          <p:cNvPicPr>
            <a:picLocks noChangeAspect="1" noChangeArrowheads="1"/>
          </p:cNvPicPr>
          <p:nvPr/>
        </p:nvPicPr>
        <p:blipFill>
          <a:blip r:embed="rId2"/>
          <a:srcRect/>
          <a:stretch>
            <a:fillRect/>
          </a:stretch>
        </p:blipFill>
        <p:spPr bwMode="auto">
          <a:xfrm>
            <a:off x="609600" y="1524000"/>
            <a:ext cx="7620000" cy="4673600"/>
          </a:xfrm>
          <a:prstGeom prst="rect">
            <a:avLst/>
          </a:prstGeom>
          <a:noFill/>
          <a:ln w="9525">
            <a:noFill/>
            <a:miter lim="800000"/>
            <a:headEnd/>
            <a:tailEnd/>
          </a:ln>
        </p:spPr>
      </p:pic>
      <p:sp>
        <p:nvSpPr>
          <p:cNvPr id="24582" name="Text Box 6"/>
          <p:cNvSpPr txBox="1">
            <a:spLocks noChangeArrowheads="1"/>
          </p:cNvSpPr>
          <p:nvPr/>
        </p:nvSpPr>
        <p:spPr bwMode="auto">
          <a:xfrm>
            <a:off x="2667000" y="3276600"/>
            <a:ext cx="4038600" cy="1474788"/>
          </a:xfrm>
          <a:prstGeom prst="rect">
            <a:avLst/>
          </a:prstGeom>
          <a:solidFill>
            <a:schemeClr val="accent1"/>
          </a:solidFill>
          <a:ln w="9525">
            <a:solidFill>
              <a:schemeClr val="tx1"/>
            </a:solidFill>
            <a:miter lim="800000"/>
            <a:headEnd/>
            <a:tailEnd/>
          </a:ln>
        </p:spPr>
        <p:txBody>
          <a:bodyPr>
            <a:spAutoFit/>
          </a:bodyPr>
          <a:lstStyle/>
          <a:p>
            <a:pPr algn="ctr">
              <a:spcBef>
                <a:spcPct val="50000"/>
              </a:spcBef>
            </a:pPr>
            <a:r>
              <a:rPr lang="en-US" b="1">
                <a:solidFill>
                  <a:schemeClr val="bg1"/>
                </a:solidFill>
              </a:rPr>
              <a:t>To repeat: we welcome your comments, but please don’t post using an altered version of any of our logos as your profile pic – they will be deleted.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p:cNvSpPr>
          <p:nvPr>
            <p:ph type="title"/>
          </p:nvPr>
        </p:nvSpPr>
        <p:spPr/>
        <p:txBody>
          <a:bodyPr/>
          <a:lstStyle/>
          <a:p>
            <a:pPr eaLnBrk="1" hangingPunct="1"/>
            <a:r>
              <a:rPr lang="en-US" smtClean="0"/>
              <a:t>Nestle’s Facebook Response</a:t>
            </a:r>
          </a:p>
        </p:txBody>
      </p:sp>
      <p:sp>
        <p:nvSpPr>
          <p:cNvPr id="26626" name="Text Box 5"/>
          <p:cNvSpPr txBox="1">
            <a:spLocks noChangeArrowheads="1"/>
          </p:cNvSpPr>
          <p:nvPr/>
        </p:nvSpPr>
        <p:spPr bwMode="auto">
          <a:xfrm>
            <a:off x="2667000" y="3276600"/>
            <a:ext cx="4038600" cy="1474788"/>
          </a:xfrm>
          <a:prstGeom prst="rect">
            <a:avLst/>
          </a:prstGeom>
          <a:solidFill>
            <a:schemeClr val="accent1"/>
          </a:solidFill>
          <a:ln w="9525">
            <a:solidFill>
              <a:schemeClr val="tx1"/>
            </a:solidFill>
            <a:miter lim="800000"/>
            <a:headEnd/>
            <a:tailEnd/>
          </a:ln>
        </p:spPr>
        <p:txBody>
          <a:bodyPr>
            <a:spAutoFit/>
          </a:bodyPr>
          <a:lstStyle/>
          <a:p>
            <a:pPr algn="ctr">
              <a:spcBef>
                <a:spcPct val="50000"/>
              </a:spcBef>
            </a:pPr>
            <a:r>
              <a:rPr lang="en-US" b="1">
                <a:solidFill>
                  <a:schemeClr val="bg1"/>
                </a:solidFill>
              </a:rPr>
              <a:t>To repeat: we welcome your comments, but please don’t post using an altered version of any of our logos as your profile pic – they will be deleted.</a:t>
            </a:r>
          </a:p>
        </p:txBody>
      </p:sp>
      <p:pic>
        <p:nvPicPr>
          <p:cNvPr id="26627" name="Picture 6" descr="facebook_nestlesocialdisaster"/>
          <p:cNvPicPr>
            <a:picLocks noChangeAspect="1" noChangeArrowheads="1"/>
          </p:cNvPicPr>
          <p:nvPr/>
        </p:nvPicPr>
        <p:blipFill>
          <a:blip r:embed="rId3"/>
          <a:srcRect/>
          <a:stretch>
            <a:fillRect/>
          </a:stretch>
        </p:blipFill>
        <p:spPr bwMode="auto">
          <a:xfrm>
            <a:off x="1371600" y="1447800"/>
            <a:ext cx="6319838" cy="504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p:nvPr>
        </p:nvSpPr>
        <p:spPr/>
        <p:txBody>
          <a:bodyPr/>
          <a:lstStyle/>
          <a:p>
            <a:pPr eaLnBrk="1" hangingPunct="1"/>
            <a:r>
              <a:rPr lang="en-US" smtClean="0"/>
              <a:t>Nestle’s Facebook Comments</a:t>
            </a:r>
          </a:p>
        </p:txBody>
      </p:sp>
      <p:pic>
        <p:nvPicPr>
          <p:cNvPr id="28674" name="Picture 5" descr="comments"/>
          <p:cNvPicPr>
            <a:picLocks noGrp="1" noChangeAspect="1" noChangeArrowheads="1"/>
          </p:cNvPicPr>
          <p:nvPr>
            <p:ph sz="quarter" idx="1"/>
          </p:nvPr>
        </p:nvPicPr>
        <p:blipFill>
          <a:blip r:embed="rId3"/>
          <a:stretch>
            <a:fillRect/>
          </a:stretch>
        </p:blipFill>
        <p:spPr>
          <a:xfrm>
            <a:off x="1586314" y="1644514"/>
            <a:ext cx="6428572" cy="4178572"/>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pPr eaLnBrk="1" hangingPunct="1"/>
            <a:r>
              <a:rPr lang="en-US" smtClean="0"/>
              <a:t>What Nestle Should Have Done</a:t>
            </a:r>
          </a:p>
        </p:txBody>
      </p:sp>
      <p:sp>
        <p:nvSpPr>
          <p:cNvPr id="3" name="Content Placeholder 2"/>
          <p:cNvSpPr>
            <a:spLocks noGrp="1"/>
          </p:cNvSpPr>
          <p:nvPr>
            <p:ph sz="quarter" idx="1"/>
          </p:nvPr>
        </p:nvSpPr>
        <p:spPr>
          <a:xfrm>
            <a:off x="3352800" y="4800600"/>
            <a:ext cx="4038600" cy="609600"/>
          </a:xfrm>
        </p:spPr>
        <p:txBody>
          <a:bodyPr>
            <a:normAutofit fontScale="92500" lnSpcReduction="10000"/>
          </a:bodyPr>
          <a:lstStyle/>
          <a:p>
            <a:pPr eaLnBrk="1" hangingPunct="1">
              <a:lnSpc>
                <a:spcPct val="80000"/>
              </a:lnSpc>
              <a:buFont typeface="Arial" charset="0"/>
              <a:buNone/>
            </a:pPr>
            <a:r>
              <a:rPr lang="en-US" sz="1900" b="1" dirty="0" smtClean="0">
                <a:latin typeface="Arial" pitchFamily="34" charset="0"/>
                <a:cs typeface="Arial" pitchFamily="34" charset="0"/>
              </a:rPr>
              <a:t>Build relationships</a:t>
            </a:r>
          </a:p>
          <a:p>
            <a:pPr eaLnBrk="1" hangingPunct="1">
              <a:lnSpc>
                <a:spcPct val="80000"/>
              </a:lnSpc>
              <a:buFont typeface="Arial" charset="0"/>
              <a:buNone/>
            </a:pPr>
            <a:r>
              <a:rPr lang="en-US" sz="2100" dirty="0" smtClean="0"/>
              <a:t>	</a:t>
            </a:r>
            <a:endParaRPr lang="en-US" sz="1300" dirty="0" smtClean="0"/>
          </a:p>
        </p:txBody>
      </p:sp>
      <p:sp>
        <p:nvSpPr>
          <p:cNvPr id="20485" name="Text Box 5"/>
          <p:cNvSpPr txBox="1">
            <a:spLocks noChangeArrowheads="1"/>
          </p:cNvSpPr>
          <p:nvPr/>
        </p:nvSpPr>
        <p:spPr bwMode="auto">
          <a:xfrm>
            <a:off x="3200400" y="2286000"/>
            <a:ext cx="4191000" cy="366713"/>
          </a:xfrm>
          <a:prstGeom prst="rect">
            <a:avLst/>
          </a:prstGeom>
          <a:noFill/>
          <a:ln w="9525">
            <a:noFill/>
            <a:miter lim="800000"/>
            <a:headEnd/>
            <a:tailEnd/>
          </a:ln>
        </p:spPr>
        <p:txBody>
          <a:bodyPr>
            <a:spAutoFit/>
          </a:bodyPr>
          <a:lstStyle/>
          <a:p>
            <a:r>
              <a:rPr lang="en-US" b="1"/>
              <a:t>Do not censor or delete the content</a:t>
            </a:r>
          </a:p>
        </p:txBody>
      </p:sp>
      <p:sp>
        <p:nvSpPr>
          <p:cNvPr id="20486" name="Text Box 6"/>
          <p:cNvSpPr txBox="1">
            <a:spLocks noChangeArrowheads="1"/>
          </p:cNvSpPr>
          <p:nvPr/>
        </p:nvSpPr>
        <p:spPr bwMode="auto">
          <a:xfrm>
            <a:off x="3200400" y="3429000"/>
            <a:ext cx="4800600" cy="530225"/>
          </a:xfrm>
          <a:prstGeom prst="rect">
            <a:avLst/>
          </a:prstGeom>
          <a:noFill/>
          <a:ln w="9525">
            <a:noFill/>
            <a:miter lim="800000"/>
            <a:headEnd/>
            <a:tailEnd/>
          </a:ln>
        </p:spPr>
        <p:txBody>
          <a:bodyPr>
            <a:spAutoFit/>
          </a:bodyPr>
          <a:lstStyle/>
          <a:p>
            <a:pPr>
              <a:lnSpc>
                <a:spcPct val="80000"/>
              </a:lnSpc>
              <a:spcBef>
                <a:spcPct val="20000"/>
              </a:spcBef>
              <a:buFont typeface="Arial" charset="0"/>
              <a:buNone/>
            </a:pPr>
            <a:r>
              <a:rPr lang="en-US" b="1" dirty="0"/>
              <a:t>Take channels seriously and respond appropriately</a:t>
            </a:r>
            <a:endParaRPr lang="en-US" dirty="0"/>
          </a:p>
        </p:txBody>
      </p:sp>
      <p:pic>
        <p:nvPicPr>
          <p:cNvPr id="20487" name="Picture 7" descr="check"/>
          <p:cNvPicPr>
            <a:picLocks noChangeAspect="1" noChangeArrowheads="1"/>
          </p:cNvPicPr>
          <p:nvPr/>
        </p:nvPicPr>
        <p:blipFill>
          <a:blip r:embed="rId3"/>
          <a:srcRect/>
          <a:stretch>
            <a:fillRect/>
          </a:stretch>
        </p:blipFill>
        <p:spPr bwMode="auto">
          <a:xfrm>
            <a:off x="952500" y="3158330"/>
            <a:ext cx="1752600" cy="1071563"/>
          </a:xfrm>
          <a:prstGeom prst="rect">
            <a:avLst/>
          </a:prstGeom>
          <a:noFill/>
          <a:ln w="9525">
            <a:noFill/>
            <a:miter lim="800000"/>
            <a:headEnd/>
            <a:tailEnd/>
          </a:ln>
        </p:spPr>
      </p:pic>
      <p:pic>
        <p:nvPicPr>
          <p:cNvPr id="20488" name="Picture 8" descr="check"/>
          <p:cNvPicPr>
            <a:picLocks noChangeAspect="1" noChangeArrowheads="1"/>
          </p:cNvPicPr>
          <p:nvPr/>
        </p:nvPicPr>
        <p:blipFill>
          <a:blip r:embed="rId3"/>
          <a:srcRect/>
          <a:stretch>
            <a:fillRect/>
          </a:stretch>
        </p:blipFill>
        <p:spPr bwMode="auto">
          <a:xfrm>
            <a:off x="921224" y="4648200"/>
            <a:ext cx="1752600" cy="1071563"/>
          </a:xfrm>
          <a:prstGeom prst="rect">
            <a:avLst/>
          </a:prstGeom>
          <a:noFill/>
          <a:ln w="9525">
            <a:noFill/>
            <a:miter lim="800000"/>
            <a:headEnd/>
            <a:tailEnd/>
          </a:ln>
        </p:spPr>
      </p:pic>
      <p:sp>
        <p:nvSpPr>
          <p:cNvPr id="20489" name="AutoShape 9"/>
          <p:cNvSpPr>
            <a:spLocks noChangeArrowheads="1"/>
          </p:cNvSpPr>
          <p:nvPr/>
        </p:nvSpPr>
        <p:spPr bwMode="auto">
          <a:xfrm>
            <a:off x="1295400" y="1828800"/>
            <a:ext cx="1066800" cy="990600"/>
          </a:xfrm>
          <a:custGeom>
            <a:avLst/>
            <a:gdLst>
              <a:gd name="T0" fmla="*/ 533400 w 21600"/>
              <a:gd name="T1" fmla="*/ 0 h 21600"/>
              <a:gd name="T2" fmla="*/ 156217 w 21600"/>
              <a:gd name="T3" fmla="*/ 145059 h 21600"/>
              <a:gd name="T4" fmla="*/ 0 w 21600"/>
              <a:gd name="T5" fmla="*/ 495300 h 21600"/>
              <a:gd name="T6" fmla="*/ 156217 w 21600"/>
              <a:gd name="T7" fmla="*/ 845541 h 21600"/>
              <a:gd name="T8" fmla="*/ 533400 w 21600"/>
              <a:gd name="T9" fmla="*/ 990600 h 21600"/>
              <a:gd name="T10" fmla="*/ 910583 w 21600"/>
              <a:gd name="T11" fmla="*/ 845541 h 21600"/>
              <a:gd name="T12" fmla="*/ 1066800 w 21600"/>
              <a:gd name="T13" fmla="*/ 495300 h 21600"/>
              <a:gd name="T14" fmla="*/ 910583 w 21600"/>
              <a:gd name="T15" fmla="*/ 145059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F0000"/>
          </a:solidFill>
          <a:ln w="9525">
            <a:solidFill>
              <a:schemeClr val="tx1"/>
            </a:solidFill>
            <a:miter lim="800000"/>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48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48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48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48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485" grpId="0"/>
      <p:bldP spid="20486" grpId="0"/>
      <p:bldP spid="2048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p:cNvSpPr>
            <a:spLocks noGrp="1"/>
          </p:cNvSpPr>
          <p:nvPr>
            <p:ph type="subTitle" idx="1"/>
          </p:nvPr>
        </p:nvSpPr>
        <p:spPr/>
        <p:txBody>
          <a:bodyPr/>
          <a:lstStyle/>
          <a:p>
            <a:r>
              <a:rPr lang="en-US" dirty="0" smtClean="0"/>
              <a:t>Cathy Nordstrom</a:t>
            </a:r>
            <a:endParaRPr lang="en-US" dirty="0"/>
          </a:p>
        </p:txBody>
      </p:sp>
      <p:sp>
        <p:nvSpPr>
          <p:cNvPr id="7" name="Title 6"/>
          <p:cNvSpPr>
            <a:spLocks noGrp="1"/>
          </p:cNvSpPr>
          <p:nvPr>
            <p:ph type="ctrTitle"/>
          </p:nvPr>
        </p:nvSpPr>
        <p:spPr/>
        <p:txBody>
          <a:bodyPr/>
          <a:lstStyle/>
          <a:p>
            <a:r>
              <a:rPr lang="en-US" dirty="0" smtClean="0"/>
              <a:t>DoSomething.org</a:t>
            </a:r>
            <a:endParaRPr lang="en-US" dirty="0"/>
          </a:p>
        </p:txBody>
      </p:sp>
    </p:spTree>
    <p:extLst>
      <p:ext uri="{BB962C8B-B14F-4D97-AF65-F5344CB8AC3E}">
        <p14:creationId xmlns:p14="http://schemas.microsoft.com/office/powerpoint/2010/main" val="20995219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14400" y="1828800"/>
            <a:ext cx="7772400" cy="4648200"/>
          </a:xfrm>
        </p:spPr>
        <p:txBody>
          <a:bodyPr>
            <a:noAutofit/>
          </a:bodyPr>
          <a:lstStyle/>
          <a:p>
            <a:r>
              <a:rPr lang="en-US" sz="3200" dirty="0" smtClean="0">
                <a:solidFill>
                  <a:srgbClr val="002060"/>
                </a:solidFill>
              </a:rPr>
              <a:t>Brief Intro</a:t>
            </a:r>
          </a:p>
          <a:p>
            <a:r>
              <a:rPr lang="en-US" sz="3200" dirty="0" smtClean="0">
                <a:solidFill>
                  <a:srgbClr val="002060"/>
                </a:solidFill>
              </a:rPr>
              <a:t>Case Studies:</a:t>
            </a:r>
          </a:p>
          <a:p>
            <a:pPr lvl="1"/>
            <a:r>
              <a:rPr lang="en-US" sz="3200" dirty="0" smtClean="0">
                <a:solidFill>
                  <a:srgbClr val="002060"/>
                </a:solidFill>
              </a:rPr>
              <a:t>“Nestle” </a:t>
            </a:r>
            <a:r>
              <a:rPr lang="en-US" sz="3200" i="1" dirty="0" smtClean="0">
                <a:solidFill>
                  <a:srgbClr val="002060"/>
                </a:solidFill>
              </a:rPr>
              <a:t>by Constance Brown</a:t>
            </a:r>
          </a:p>
          <a:p>
            <a:pPr lvl="1"/>
            <a:r>
              <a:rPr lang="en-US" sz="3200" dirty="0">
                <a:solidFill>
                  <a:srgbClr val="002060"/>
                </a:solidFill>
              </a:rPr>
              <a:t>“DoSomething.org” </a:t>
            </a:r>
            <a:r>
              <a:rPr lang="en-US" sz="3200" i="1" dirty="0" smtClean="0">
                <a:solidFill>
                  <a:srgbClr val="002060"/>
                </a:solidFill>
              </a:rPr>
              <a:t>by Cathy Nordstrom</a:t>
            </a:r>
          </a:p>
          <a:p>
            <a:pPr lvl="1"/>
            <a:r>
              <a:rPr lang="en-US" sz="3200" dirty="0" smtClean="0">
                <a:solidFill>
                  <a:srgbClr val="002060"/>
                </a:solidFill>
              </a:rPr>
              <a:t>“Tesla” </a:t>
            </a:r>
            <a:r>
              <a:rPr lang="en-US" sz="3200" i="1" dirty="0" smtClean="0">
                <a:solidFill>
                  <a:srgbClr val="002060"/>
                </a:solidFill>
              </a:rPr>
              <a:t>by Fatima </a:t>
            </a:r>
            <a:r>
              <a:rPr lang="en-US" sz="3200" i="1" dirty="0" err="1" smtClean="0">
                <a:solidFill>
                  <a:srgbClr val="002060"/>
                </a:solidFill>
              </a:rPr>
              <a:t>Wallin</a:t>
            </a:r>
            <a:endParaRPr lang="en-US" sz="3200" i="1" dirty="0" smtClean="0">
              <a:solidFill>
                <a:srgbClr val="002060"/>
              </a:solidFill>
            </a:endParaRPr>
          </a:p>
          <a:p>
            <a:pPr lvl="1"/>
            <a:r>
              <a:rPr lang="en-US" sz="3200" dirty="0" smtClean="0">
                <a:solidFill>
                  <a:srgbClr val="002060"/>
                </a:solidFill>
              </a:rPr>
              <a:t>“Pop Cap Games” </a:t>
            </a:r>
            <a:r>
              <a:rPr lang="en-US" sz="3200" i="1" dirty="0" smtClean="0">
                <a:solidFill>
                  <a:srgbClr val="002060"/>
                </a:solidFill>
              </a:rPr>
              <a:t>by Daryl Summers</a:t>
            </a:r>
          </a:p>
          <a:p>
            <a:pPr lvl="1"/>
            <a:r>
              <a:rPr lang="en-US" sz="3200" dirty="0" smtClean="0">
                <a:solidFill>
                  <a:srgbClr val="002060"/>
                </a:solidFill>
              </a:rPr>
              <a:t>“MomsRising.org” </a:t>
            </a:r>
            <a:r>
              <a:rPr lang="en-US" sz="3200" i="1" dirty="0" smtClean="0">
                <a:solidFill>
                  <a:srgbClr val="002060"/>
                </a:solidFill>
              </a:rPr>
              <a:t>by Ruth Schubert</a:t>
            </a:r>
          </a:p>
          <a:p>
            <a:r>
              <a:rPr lang="en-US" sz="3200" dirty="0" err="1" smtClean="0">
                <a:solidFill>
                  <a:srgbClr val="002060"/>
                </a:solidFill>
              </a:rPr>
              <a:t>Edgerank</a:t>
            </a:r>
            <a:endParaRPr lang="en-US" sz="3200"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2700" y="304800"/>
            <a:ext cx="4038600" cy="1038225"/>
          </a:xfrm>
          <a:prstGeom prst="rect">
            <a:avLst/>
          </a:prstGeom>
        </p:spPr>
      </p:pic>
    </p:spTree>
    <p:extLst>
      <p:ext uri="{BB962C8B-B14F-4D97-AF65-F5344CB8AC3E}">
        <p14:creationId xmlns:p14="http://schemas.microsoft.com/office/powerpoint/2010/main" val="32071139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429000"/>
            <a:ext cx="8229600" cy="3429000"/>
          </a:xfrm>
        </p:spPr>
        <p:txBody>
          <a:bodyPr>
            <a:normAutofit/>
          </a:bodyPr>
          <a:lstStyle/>
          <a:p>
            <a:pPr marL="0" lvl="0" indent="0">
              <a:buNone/>
            </a:pPr>
            <a:endParaRPr lang="en-US" dirty="0"/>
          </a:p>
          <a:p>
            <a:pPr marL="0" indent="0">
              <a:buNone/>
            </a:pPr>
            <a:r>
              <a:rPr lang="en-US" b="1" dirty="0" smtClean="0">
                <a:solidFill>
                  <a:schemeClr val="bg1"/>
                </a:solidFill>
              </a:rPr>
              <a:t>     Goal:</a:t>
            </a:r>
            <a:r>
              <a:rPr lang="en-US" dirty="0" smtClean="0">
                <a:solidFill>
                  <a:schemeClr val="bg1"/>
                </a:solidFill>
              </a:rPr>
              <a:t> </a:t>
            </a:r>
            <a:r>
              <a:rPr lang="en-US" b="1" dirty="0" smtClean="0">
                <a:solidFill>
                  <a:schemeClr val="bg1"/>
                </a:solidFill>
              </a:rPr>
              <a:t>Encourage </a:t>
            </a:r>
            <a:r>
              <a:rPr lang="en-US" b="1" dirty="0">
                <a:solidFill>
                  <a:schemeClr val="bg1"/>
                </a:solidFill>
              </a:rPr>
              <a:t>young people </a:t>
            </a:r>
            <a:r>
              <a:rPr lang="en-US" b="1" dirty="0" smtClean="0">
                <a:solidFill>
                  <a:schemeClr val="bg1"/>
                </a:solidFill>
              </a:rPr>
              <a:t>to: </a:t>
            </a:r>
          </a:p>
          <a:p>
            <a:pPr lvl="1">
              <a:buClrTx/>
              <a:buFont typeface="Wingdings" pitchFamily="2" charset="2"/>
              <a:buChar char="ü"/>
            </a:pPr>
            <a:r>
              <a:rPr lang="en-US" b="1" dirty="0" smtClean="0">
                <a:solidFill>
                  <a:schemeClr val="bg1"/>
                </a:solidFill>
              </a:rPr>
              <a:t>become </a:t>
            </a:r>
            <a:r>
              <a:rPr lang="en-US" b="1" dirty="0">
                <a:solidFill>
                  <a:schemeClr val="bg1"/>
                </a:solidFill>
              </a:rPr>
              <a:t>active citizens </a:t>
            </a:r>
            <a:r>
              <a:rPr lang="en-US" b="1" dirty="0" smtClean="0">
                <a:solidFill>
                  <a:schemeClr val="bg1"/>
                </a:solidFill>
              </a:rPr>
              <a:t>– Volunteer!</a:t>
            </a:r>
          </a:p>
          <a:p>
            <a:pPr lvl="1">
              <a:buClrTx/>
              <a:buFont typeface="Wingdings" pitchFamily="2" charset="2"/>
              <a:buChar char="ü"/>
            </a:pPr>
            <a:r>
              <a:rPr lang="en-US" b="1" dirty="0" smtClean="0">
                <a:solidFill>
                  <a:schemeClr val="bg1"/>
                </a:solidFill>
              </a:rPr>
              <a:t>take </a:t>
            </a:r>
            <a:r>
              <a:rPr lang="en-US" b="1" dirty="0">
                <a:solidFill>
                  <a:schemeClr val="bg1"/>
                </a:solidFill>
              </a:rPr>
              <a:t>action </a:t>
            </a:r>
            <a:r>
              <a:rPr lang="en-US" b="1" dirty="0" smtClean="0">
                <a:solidFill>
                  <a:schemeClr val="bg1"/>
                </a:solidFill>
              </a:rPr>
              <a:t>– DO SOMETHING!</a:t>
            </a:r>
          </a:p>
          <a:p>
            <a:pPr lvl="1">
              <a:buClrTx/>
              <a:buFont typeface="Wingdings" pitchFamily="2" charset="2"/>
              <a:buChar char="ü"/>
            </a:pPr>
            <a:r>
              <a:rPr lang="en-US" b="1" dirty="0" smtClean="0">
                <a:solidFill>
                  <a:schemeClr val="bg1"/>
                </a:solidFill>
              </a:rPr>
              <a:t>create positive change </a:t>
            </a:r>
            <a:r>
              <a:rPr lang="en-US" b="1" dirty="0">
                <a:solidFill>
                  <a:schemeClr val="bg1"/>
                </a:solidFill>
              </a:rPr>
              <a:t>in the world</a:t>
            </a:r>
            <a:r>
              <a:rPr lang="en-US" b="1" dirty="0" smtClean="0">
                <a:solidFill>
                  <a:schemeClr val="bg1"/>
                </a:solidFill>
              </a:rPr>
              <a:t>.</a:t>
            </a:r>
          </a:p>
          <a:p>
            <a:pPr marL="365760" lvl="1" indent="0">
              <a:buClrTx/>
              <a:buNone/>
            </a:pPr>
            <a:endParaRPr lang="en-US" b="1" dirty="0">
              <a:solidFill>
                <a:schemeClr val="bg1"/>
              </a:solidFill>
            </a:endParaRPr>
          </a:p>
        </p:txBody>
      </p:sp>
      <p:sp>
        <p:nvSpPr>
          <p:cNvPr id="5" name="Rectangle 4"/>
          <p:cNvSpPr/>
          <p:nvPr/>
        </p:nvSpPr>
        <p:spPr>
          <a:xfrm>
            <a:off x="6324600" y="627291"/>
            <a:ext cx="2819400" cy="1692771"/>
          </a:xfrm>
          <a:prstGeom prst="rect">
            <a:avLst/>
          </a:prstGeom>
        </p:spPr>
        <p:txBody>
          <a:bodyPr wrap="square">
            <a:spAutoFit/>
          </a:bodyPr>
          <a:lstStyle/>
          <a:p>
            <a:pPr marL="228600" indent="-228600" fontAlgn="auto">
              <a:spcBef>
                <a:spcPts val="0"/>
              </a:spcBef>
              <a:spcAft>
                <a:spcPts val="0"/>
              </a:spcAft>
              <a:buFontTx/>
              <a:buChar char="-"/>
            </a:pPr>
            <a:r>
              <a:rPr lang="en-US" sz="2600" b="1" dirty="0">
                <a:solidFill>
                  <a:srgbClr val="FFFFFF"/>
                </a:solidFill>
                <a:latin typeface="Calibri"/>
              </a:rPr>
              <a:t>N</a:t>
            </a:r>
            <a:r>
              <a:rPr lang="en-US" sz="2600" b="1" dirty="0" smtClean="0">
                <a:solidFill>
                  <a:srgbClr val="FFFFFF"/>
                </a:solidFill>
                <a:latin typeface="Calibri"/>
              </a:rPr>
              <a:t>on-profit </a:t>
            </a:r>
          </a:p>
          <a:p>
            <a:pPr marL="228600" indent="-228600" fontAlgn="auto">
              <a:spcBef>
                <a:spcPts val="0"/>
              </a:spcBef>
              <a:spcAft>
                <a:spcPts val="0"/>
              </a:spcAft>
              <a:buFontTx/>
              <a:buChar char="-"/>
            </a:pPr>
            <a:r>
              <a:rPr lang="en-US" sz="2600" b="1" dirty="0" smtClean="0">
                <a:solidFill>
                  <a:srgbClr val="FFFFFF"/>
                </a:solidFill>
                <a:latin typeface="Calibri"/>
              </a:rPr>
              <a:t>Started 1993</a:t>
            </a:r>
          </a:p>
          <a:p>
            <a:pPr marL="228600" indent="-228600" fontAlgn="auto">
              <a:spcBef>
                <a:spcPts val="0"/>
              </a:spcBef>
              <a:spcAft>
                <a:spcPts val="0"/>
              </a:spcAft>
              <a:buFontTx/>
              <a:buChar char="-"/>
            </a:pPr>
            <a:r>
              <a:rPr lang="en-US" sz="2600" b="1" dirty="0" smtClean="0">
                <a:solidFill>
                  <a:srgbClr val="FFFFFF"/>
                </a:solidFill>
                <a:latin typeface="Calibri"/>
              </a:rPr>
              <a:t>Andrew </a:t>
            </a:r>
            <a:r>
              <a:rPr lang="en-US" sz="2600" b="1" dirty="0" err="1" smtClean="0">
                <a:solidFill>
                  <a:srgbClr val="FFFFFF"/>
                </a:solidFill>
                <a:latin typeface="Calibri"/>
              </a:rPr>
              <a:t>Shue</a:t>
            </a:r>
            <a:endParaRPr lang="en-US" sz="2600" b="1" dirty="0" smtClean="0">
              <a:solidFill>
                <a:srgbClr val="FFFFFF"/>
              </a:solidFill>
              <a:latin typeface="Calibri"/>
            </a:endParaRPr>
          </a:p>
          <a:p>
            <a:pPr marL="228600" indent="-228600" fontAlgn="auto">
              <a:spcBef>
                <a:spcPts val="0"/>
              </a:spcBef>
              <a:spcAft>
                <a:spcPts val="0"/>
              </a:spcAft>
              <a:buFontTx/>
              <a:buChar char="-"/>
            </a:pPr>
            <a:r>
              <a:rPr lang="en-US" sz="2600" b="1" dirty="0" smtClean="0">
                <a:solidFill>
                  <a:srgbClr val="FFFFFF"/>
                </a:solidFill>
                <a:latin typeface="Calibri"/>
              </a:rPr>
              <a:t>Age 24 or under</a:t>
            </a:r>
          </a:p>
        </p:txBody>
      </p:sp>
      <p:pic>
        <p:nvPicPr>
          <p:cNvPr id="10" name="Picture 9"/>
          <p:cNvPicPr/>
          <p:nvPr/>
        </p:nvPicPr>
        <p:blipFill rotWithShape="1">
          <a:blip r:embed="rId2"/>
          <a:srcRect l="6771" t="14445" r="26910" b="18333"/>
          <a:stretch/>
        </p:blipFill>
        <p:spPr bwMode="auto">
          <a:xfrm>
            <a:off x="533400" y="290771"/>
            <a:ext cx="5638800" cy="344303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15843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500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grpId="0" nodeType="withEffect">
                                  <p:stCondLst>
                                    <p:cond delay="500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grpId="0" nodeType="withEffect">
                                  <p:stCondLst>
                                    <p:cond delay="500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grpId="0" nodeType="withEffect">
                                  <p:stCondLst>
                                    <p:cond delay="500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399" y="762000"/>
            <a:ext cx="8534400" cy="5486400"/>
          </a:xfrm>
        </p:spPr>
        <p:txBody>
          <a:bodyPr>
            <a:normAutofit/>
          </a:bodyPr>
          <a:lstStyle/>
          <a:p>
            <a:pPr lvl="0"/>
            <a:endParaRPr lang="en-US" sz="1050" dirty="0" smtClean="0"/>
          </a:p>
          <a:p>
            <a:pPr marL="0" indent="0">
              <a:buNone/>
            </a:pPr>
            <a:r>
              <a:rPr lang="en-US" sz="1000" dirty="0" smtClean="0">
                <a:solidFill>
                  <a:schemeClr val="bg1"/>
                </a:solidFill>
              </a:rPr>
              <a:t>      </a:t>
            </a:r>
          </a:p>
          <a:p>
            <a:pPr marL="0" indent="0">
              <a:buNone/>
            </a:pPr>
            <a:r>
              <a:rPr lang="en-US" sz="1000" b="1" dirty="0">
                <a:solidFill>
                  <a:schemeClr val="bg1"/>
                </a:solidFill>
              </a:rPr>
              <a:t> </a:t>
            </a:r>
            <a:r>
              <a:rPr lang="en-US" sz="1000" b="1" dirty="0" smtClean="0">
                <a:solidFill>
                  <a:schemeClr val="bg1"/>
                </a:solidFill>
              </a:rPr>
              <a:t>                                                                                                                                        </a:t>
            </a:r>
            <a:endParaRPr lang="en-US" sz="3200" b="1" dirty="0">
              <a:solidFill>
                <a:schemeClr val="bg1"/>
              </a:solidFill>
            </a:endParaRPr>
          </a:p>
        </p:txBody>
      </p:sp>
      <p:sp>
        <p:nvSpPr>
          <p:cNvPr id="3" name="Title 2"/>
          <p:cNvSpPr>
            <a:spLocks noGrp="1"/>
          </p:cNvSpPr>
          <p:nvPr>
            <p:ph type="title"/>
          </p:nvPr>
        </p:nvSpPr>
        <p:spPr>
          <a:xfrm>
            <a:off x="609600" y="304799"/>
            <a:ext cx="8229600" cy="821473"/>
          </a:xfrm>
        </p:spPr>
        <p:txBody>
          <a:bodyPr>
            <a:normAutofit/>
          </a:bodyPr>
          <a:lstStyle/>
          <a:p>
            <a:pPr lvl="1"/>
            <a:r>
              <a:rPr lang="en-US" sz="4200" b="1"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rPr>
              <a:t>…National Causes Teens Care About</a:t>
            </a:r>
          </a:p>
        </p:txBody>
      </p:sp>
      <p:pic>
        <p:nvPicPr>
          <p:cNvPr id="7" name="Picture 6"/>
          <p:cNvPicPr/>
          <p:nvPr/>
        </p:nvPicPr>
        <p:blipFill rotWithShape="1">
          <a:blip r:embed="rId2"/>
          <a:srcRect l="36979" t="32777" r="31076" b="26389"/>
          <a:stretch/>
        </p:blipFill>
        <p:spPr bwMode="auto">
          <a:xfrm>
            <a:off x="1295400" y="1219200"/>
            <a:ext cx="6324601" cy="541243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459012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229600" cy="1066800"/>
          </a:xfrm>
        </p:spPr>
        <p:txBody>
          <a:bodyPr/>
          <a:lstStyle/>
          <a:p>
            <a:r>
              <a:rPr lang="en-US" b="1" dirty="0" smtClean="0"/>
              <a:t>   Tie actions to a result…</a:t>
            </a:r>
            <a:endParaRPr lang="en-US" b="1" dirty="0"/>
          </a:p>
        </p:txBody>
      </p:sp>
      <p:pic>
        <p:nvPicPr>
          <p:cNvPr id="11" name="Picture 10"/>
          <p:cNvPicPr/>
          <p:nvPr/>
        </p:nvPicPr>
        <p:blipFill rotWithShape="1">
          <a:blip r:embed="rId2"/>
          <a:srcRect l="2430" t="25278" r="31076" b="6666"/>
          <a:stretch/>
        </p:blipFill>
        <p:spPr bwMode="auto">
          <a:xfrm>
            <a:off x="990600" y="1143000"/>
            <a:ext cx="7086600" cy="528161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358969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57200" y="1143000"/>
            <a:ext cx="8305800" cy="3623604"/>
          </a:xfrm>
        </p:spPr>
        <p:txBody>
          <a:bodyPr/>
          <a:lstStyle/>
          <a:p>
            <a:pPr marL="342900" indent="-342900" algn="l">
              <a:buFont typeface="Arial" pitchFamily="34" charset="0"/>
              <a:buChar char="•"/>
            </a:pPr>
            <a:r>
              <a:rPr lang="en-US" sz="2800" b="1" dirty="0">
                <a:solidFill>
                  <a:schemeClr val="tx1"/>
                </a:solidFill>
              </a:rPr>
              <a:t>Tech </a:t>
            </a:r>
            <a:r>
              <a:rPr lang="en-US" sz="2800" b="1" dirty="0" err="1" smtClean="0">
                <a:solidFill>
                  <a:schemeClr val="tx1"/>
                </a:solidFill>
              </a:rPr>
              <a:t>saavy</a:t>
            </a:r>
            <a:r>
              <a:rPr lang="en-US" sz="2800" b="1" dirty="0" smtClean="0">
                <a:solidFill>
                  <a:schemeClr val="tx1"/>
                </a:solidFill>
              </a:rPr>
              <a:t> – always connected </a:t>
            </a:r>
          </a:p>
          <a:p>
            <a:pPr marL="800100" lvl="1" indent="-342900" algn="l">
              <a:buFont typeface="Arial" pitchFamily="34" charset="0"/>
              <a:buChar char="•"/>
            </a:pPr>
            <a:r>
              <a:rPr lang="en-US" sz="3000" b="1" dirty="0" smtClean="0">
                <a:solidFill>
                  <a:schemeClr val="tx1"/>
                </a:solidFill>
              </a:rPr>
              <a:t>91%</a:t>
            </a:r>
          </a:p>
          <a:p>
            <a:pPr marL="800100" lvl="1" indent="-342900" algn="l">
              <a:buFont typeface="Arial" pitchFamily="34" charset="0"/>
              <a:buChar char="•"/>
            </a:pPr>
            <a:r>
              <a:rPr lang="en-US" sz="3000" b="1" dirty="0" smtClean="0">
                <a:solidFill>
                  <a:schemeClr val="tx1"/>
                </a:solidFill>
              </a:rPr>
              <a:t>1 hour a month</a:t>
            </a:r>
          </a:p>
          <a:p>
            <a:pPr marL="800100" lvl="1" indent="-342900" algn="l">
              <a:buFont typeface="Arial" pitchFamily="34" charset="0"/>
              <a:buChar char="•"/>
            </a:pPr>
            <a:r>
              <a:rPr lang="en-US" sz="3000" b="1" dirty="0" smtClean="0">
                <a:solidFill>
                  <a:schemeClr val="tx1"/>
                </a:solidFill>
              </a:rPr>
              <a:t>1.35 </a:t>
            </a:r>
            <a:r>
              <a:rPr lang="en-US" sz="3000" b="1" dirty="0" err="1" smtClean="0">
                <a:solidFill>
                  <a:schemeClr val="tx1"/>
                </a:solidFill>
              </a:rPr>
              <a:t>hrs</a:t>
            </a:r>
            <a:r>
              <a:rPr lang="en-US" sz="3000" b="1" dirty="0" smtClean="0">
                <a:solidFill>
                  <a:schemeClr val="tx1"/>
                </a:solidFill>
              </a:rPr>
              <a:t> a day</a:t>
            </a:r>
          </a:p>
          <a:p>
            <a:pPr marL="342900" indent="-342900" algn="l">
              <a:buFont typeface="Arial" pitchFamily="34" charset="0"/>
              <a:buChar char="•"/>
            </a:pPr>
            <a:r>
              <a:rPr lang="en-US" sz="2800" b="1" dirty="0" smtClean="0">
                <a:solidFill>
                  <a:schemeClr val="tx1"/>
                </a:solidFill>
              </a:rPr>
              <a:t>Can be easily bored</a:t>
            </a:r>
          </a:p>
          <a:p>
            <a:pPr marL="342900" indent="-342900" algn="l">
              <a:buFont typeface="Arial" pitchFamily="34" charset="0"/>
              <a:buChar char="•"/>
            </a:pPr>
            <a:r>
              <a:rPr lang="en-US" sz="2800" b="1" dirty="0" smtClean="0">
                <a:solidFill>
                  <a:schemeClr val="tx1"/>
                </a:solidFill>
              </a:rPr>
              <a:t>Want to be engaged &amp; part of the conversation</a:t>
            </a:r>
          </a:p>
          <a:p>
            <a:pPr marL="342900" indent="-342900" algn="l">
              <a:buFont typeface="Arial" pitchFamily="34" charset="0"/>
              <a:buChar char="•"/>
            </a:pPr>
            <a:r>
              <a:rPr lang="en-US" sz="2800" b="1" dirty="0" smtClean="0">
                <a:solidFill>
                  <a:schemeClr val="tx1"/>
                </a:solidFill>
              </a:rPr>
              <a:t>Enjoy odd humor</a:t>
            </a:r>
          </a:p>
          <a:p>
            <a:pPr marL="342900" indent="-342900" algn="l">
              <a:buFont typeface="Arial" pitchFamily="34" charset="0"/>
              <a:buChar char="•"/>
            </a:pPr>
            <a:r>
              <a:rPr lang="en-US" sz="2800" b="1" dirty="0" smtClean="0">
                <a:solidFill>
                  <a:schemeClr val="tx1"/>
                </a:solidFill>
              </a:rPr>
              <a:t>Quickly scan text looking for value</a:t>
            </a:r>
          </a:p>
          <a:p>
            <a:pPr marL="342900" indent="-342900" algn="l">
              <a:buFont typeface="Arial" pitchFamily="34" charset="0"/>
              <a:buChar char="•"/>
            </a:pPr>
            <a:r>
              <a:rPr lang="en-US" sz="2800" b="1" dirty="0" smtClean="0">
                <a:solidFill>
                  <a:schemeClr val="tx1"/>
                </a:solidFill>
              </a:rPr>
              <a:t>Intelligent and well-informed</a:t>
            </a:r>
          </a:p>
          <a:p>
            <a:pPr marL="342900" indent="-342900" algn="l">
              <a:buFont typeface="Arial" pitchFamily="34" charset="0"/>
              <a:buChar char="•"/>
            </a:pPr>
            <a:r>
              <a:rPr lang="en-US" sz="2800" b="1" dirty="0" smtClean="0">
                <a:solidFill>
                  <a:schemeClr val="tx1"/>
                </a:solidFill>
              </a:rPr>
              <a:t>Very busy!</a:t>
            </a:r>
          </a:p>
          <a:p>
            <a:pPr marL="342900" indent="-342900" algn="l">
              <a:buFont typeface="Arial" pitchFamily="34" charset="0"/>
              <a:buChar char="•"/>
            </a:pPr>
            <a:endParaRPr lang="en-US" sz="2800" b="1" dirty="0" smtClean="0">
              <a:solidFill>
                <a:schemeClr val="tx1"/>
              </a:solidFill>
            </a:endParaRPr>
          </a:p>
          <a:p>
            <a:pPr marL="342900" indent="-342900" algn="l">
              <a:buFont typeface="Arial" pitchFamily="34" charset="0"/>
              <a:buChar char="•"/>
            </a:pPr>
            <a:endParaRPr lang="en-US" sz="2800" b="1" dirty="0" smtClean="0">
              <a:solidFill>
                <a:schemeClr val="tx1"/>
              </a:solidFill>
            </a:endParaRPr>
          </a:p>
          <a:p>
            <a:pPr marL="342900" indent="-342900" algn="l">
              <a:buFont typeface="Arial" pitchFamily="34" charset="0"/>
              <a:buChar char="•"/>
            </a:pPr>
            <a:endParaRPr lang="en-US" sz="2800" b="1" dirty="0">
              <a:solidFill>
                <a:schemeClr val="tx1"/>
              </a:solidFill>
            </a:endParaRPr>
          </a:p>
          <a:p>
            <a:pPr marL="342900" indent="-342900" algn="l">
              <a:buFont typeface="Arial" pitchFamily="34" charset="0"/>
              <a:buChar char="•"/>
            </a:pPr>
            <a:endParaRPr lang="en-US" sz="2800" b="1" dirty="0">
              <a:solidFill>
                <a:schemeClr val="tx1"/>
              </a:solidFill>
            </a:endParaRPr>
          </a:p>
        </p:txBody>
      </p:sp>
      <p:sp>
        <p:nvSpPr>
          <p:cNvPr id="3" name="Title 2"/>
          <p:cNvSpPr>
            <a:spLocks noGrp="1"/>
          </p:cNvSpPr>
          <p:nvPr>
            <p:ph type="ctrTitle"/>
          </p:nvPr>
        </p:nvSpPr>
        <p:spPr>
          <a:xfrm>
            <a:off x="457200" y="381000"/>
            <a:ext cx="8305800" cy="623668"/>
          </a:xfrm>
        </p:spPr>
        <p:txBody>
          <a:bodyPr/>
          <a:lstStyle/>
          <a:p>
            <a:r>
              <a:rPr lang="en-US" b="1" dirty="0" smtClean="0"/>
              <a:t>Marketing to </a:t>
            </a:r>
            <a:r>
              <a:rPr lang="en-US" b="1" dirty="0" err="1" smtClean="0"/>
              <a:t>Millenials</a:t>
            </a:r>
            <a:r>
              <a:rPr lang="en-US" b="1" dirty="0" smtClean="0"/>
              <a:t>…</a:t>
            </a:r>
            <a:endParaRPr lang="en-US" b="1" dirty="0"/>
          </a:p>
        </p:txBody>
      </p:sp>
    </p:spTree>
    <p:extLst>
      <p:ext uri="{BB962C8B-B14F-4D97-AF65-F5344CB8AC3E}">
        <p14:creationId xmlns:p14="http://schemas.microsoft.com/office/powerpoint/2010/main" val="32009275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47700" y="304800"/>
            <a:ext cx="8229600" cy="914400"/>
          </a:xfrm>
        </p:spPr>
        <p:txBody>
          <a:bodyPr/>
          <a:lstStyle/>
          <a:p>
            <a:r>
              <a:rPr lang="en-US" b="1" dirty="0" smtClean="0"/>
              <a:t>Facebook strategy reflects…</a:t>
            </a:r>
            <a:endParaRPr lang="en-US" b="1" dirty="0"/>
          </a:p>
        </p:txBody>
      </p:sp>
      <p:sp>
        <p:nvSpPr>
          <p:cNvPr id="4" name="Rectangle 3"/>
          <p:cNvSpPr/>
          <p:nvPr/>
        </p:nvSpPr>
        <p:spPr>
          <a:xfrm>
            <a:off x="304800" y="1447800"/>
            <a:ext cx="8915400" cy="4770537"/>
          </a:xfrm>
          <a:prstGeom prst="rect">
            <a:avLst/>
          </a:prstGeom>
        </p:spPr>
        <p:txBody>
          <a:bodyPr wrap="square">
            <a:spAutoFit/>
          </a:bodyPr>
          <a:lstStyle/>
          <a:p>
            <a:pPr marL="457200" indent="-457200" fontAlgn="auto">
              <a:spcBef>
                <a:spcPts val="0"/>
              </a:spcBef>
              <a:spcAft>
                <a:spcPts val="0"/>
              </a:spcAft>
              <a:buFont typeface="Arial" pitchFamily="34" charset="0"/>
              <a:buChar char="•"/>
            </a:pPr>
            <a:r>
              <a:rPr lang="en-US" sz="2800" b="1" dirty="0" smtClean="0">
                <a:solidFill>
                  <a:srgbClr val="FFFFFF"/>
                </a:solidFill>
                <a:latin typeface="Calibri"/>
              </a:rPr>
              <a:t>They market using tools </a:t>
            </a:r>
            <a:r>
              <a:rPr lang="en-US" sz="2800" b="1" dirty="0" err="1" smtClean="0">
                <a:solidFill>
                  <a:srgbClr val="FFFFFF"/>
                </a:solidFill>
                <a:latin typeface="Calibri"/>
              </a:rPr>
              <a:t>millenials</a:t>
            </a:r>
            <a:r>
              <a:rPr lang="en-US" sz="2800" b="1" dirty="0" smtClean="0">
                <a:solidFill>
                  <a:srgbClr val="FFFFFF"/>
                </a:solidFill>
                <a:latin typeface="Calibri"/>
              </a:rPr>
              <a:t> already use (TFU).</a:t>
            </a:r>
          </a:p>
          <a:p>
            <a:pPr marL="457200" indent="-457200" fontAlgn="auto">
              <a:spcBef>
                <a:spcPts val="0"/>
              </a:spcBef>
              <a:spcAft>
                <a:spcPts val="0"/>
              </a:spcAft>
              <a:buFont typeface="Arial" pitchFamily="34" charset="0"/>
              <a:buChar char="•"/>
            </a:pPr>
            <a:endParaRPr lang="en-US" sz="800" b="1" dirty="0" smtClean="0">
              <a:solidFill>
                <a:srgbClr val="FFFFFF"/>
              </a:solidFill>
              <a:latin typeface="Calibri"/>
            </a:endParaRPr>
          </a:p>
          <a:p>
            <a:pPr marL="457200" indent="-457200" fontAlgn="auto">
              <a:spcBef>
                <a:spcPts val="0"/>
              </a:spcBef>
              <a:spcAft>
                <a:spcPts val="0"/>
              </a:spcAft>
              <a:buFont typeface="Arial" pitchFamily="34" charset="0"/>
              <a:buChar char="•"/>
            </a:pPr>
            <a:r>
              <a:rPr lang="en-US" sz="2800" b="1" dirty="0" smtClean="0">
                <a:solidFill>
                  <a:srgbClr val="FFFFFF"/>
                </a:solidFill>
                <a:latin typeface="Calibri"/>
              </a:rPr>
              <a:t>Make the information very sharable.</a:t>
            </a:r>
          </a:p>
          <a:p>
            <a:pPr marL="457200" indent="-457200" fontAlgn="auto">
              <a:spcBef>
                <a:spcPts val="0"/>
              </a:spcBef>
              <a:spcAft>
                <a:spcPts val="0"/>
              </a:spcAft>
              <a:buFont typeface="Arial" pitchFamily="34" charset="0"/>
              <a:buChar char="•"/>
            </a:pPr>
            <a:endParaRPr lang="en-US" sz="800" b="1" dirty="0" smtClean="0">
              <a:solidFill>
                <a:srgbClr val="FFFFFF"/>
              </a:solidFill>
              <a:latin typeface="Calibri"/>
            </a:endParaRPr>
          </a:p>
          <a:p>
            <a:pPr marL="457200" indent="-457200" fontAlgn="auto">
              <a:spcBef>
                <a:spcPts val="0"/>
              </a:spcBef>
              <a:spcAft>
                <a:spcPts val="0"/>
              </a:spcAft>
              <a:buFont typeface="Arial" pitchFamily="34" charset="0"/>
              <a:buChar char="•"/>
            </a:pPr>
            <a:r>
              <a:rPr lang="en-US" sz="2800" b="1" dirty="0" smtClean="0">
                <a:solidFill>
                  <a:srgbClr val="FFFFFF"/>
                </a:solidFill>
                <a:latin typeface="Calibri"/>
              </a:rPr>
              <a:t>Posts are short and easy to understand</a:t>
            </a:r>
          </a:p>
          <a:p>
            <a:pPr marL="457200" indent="-457200" fontAlgn="auto">
              <a:spcBef>
                <a:spcPts val="0"/>
              </a:spcBef>
              <a:spcAft>
                <a:spcPts val="0"/>
              </a:spcAft>
              <a:buFont typeface="Arial" pitchFamily="34" charset="0"/>
              <a:buChar char="•"/>
            </a:pPr>
            <a:endParaRPr lang="en-US" sz="800" b="1" dirty="0">
              <a:solidFill>
                <a:srgbClr val="FFFFFF"/>
              </a:solidFill>
              <a:latin typeface="Calibri"/>
            </a:endParaRPr>
          </a:p>
          <a:p>
            <a:pPr marL="457200" indent="-457200" fontAlgn="auto">
              <a:spcBef>
                <a:spcPts val="0"/>
              </a:spcBef>
              <a:spcAft>
                <a:spcPts val="0"/>
              </a:spcAft>
              <a:buFont typeface="Arial" pitchFamily="34" charset="0"/>
              <a:buChar char="•"/>
            </a:pPr>
            <a:r>
              <a:rPr lang="en-US" sz="2800" b="1" dirty="0" smtClean="0">
                <a:solidFill>
                  <a:srgbClr val="FFFFFF"/>
                </a:solidFill>
                <a:latin typeface="Calibri"/>
              </a:rPr>
              <a:t>Good use of photos – lots of people photos</a:t>
            </a:r>
          </a:p>
          <a:p>
            <a:pPr marL="457200" indent="-457200" fontAlgn="auto">
              <a:spcBef>
                <a:spcPts val="0"/>
              </a:spcBef>
              <a:spcAft>
                <a:spcPts val="0"/>
              </a:spcAft>
              <a:buFont typeface="Arial" pitchFamily="34" charset="0"/>
              <a:buChar char="•"/>
            </a:pPr>
            <a:endParaRPr lang="en-US" sz="800" b="1" dirty="0" smtClean="0">
              <a:solidFill>
                <a:srgbClr val="FFFFFF"/>
              </a:solidFill>
              <a:latin typeface="Calibri"/>
            </a:endParaRPr>
          </a:p>
          <a:p>
            <a:pPr marL="457200" indent="-457200" fontAlgn="auto">
              <a:spcBef>
                <a:spcPts val="0"/>
              </a:spcBef>
              <a:spcAft>
                <a:spcPts val="0"/>
              </a:spcAft>
              <a:buFont typeface="Arial" pitchFamily="34" charset="0"/>
              <a:buChar char="•"/>
            </a:pPr>
            <a:r>
              <a:rPr lang="en-US" sz="2800" b="1" dirty="0" smtClean="0">
                <a:solidFill>
                  <a:srgbClr val="FFFFFF"/>
                </a:solidFill>
                <a:latin typeface="Calibri"/>
              </a:rPr>
              <a:t>Fun use of videos…</a:t>
            </a:r>
          </a:p>
          <a:p>
            <a:pPr marL="457200" indent="-457200" fontAlgn="auto">
              <a:spcBef>
                <a:spcPts val="0"/>
              </a:spcBef>
              <a:spcAft>
                <a:spcPts val="0"/>
              </a:spcAft>
              <a:buFont typeface="Arial" pitchFamily="34" charset="0"/>
              <a:buChar char="•"/>
            </a:pPr>
            <a:endParaRPr lang="en-US" sz="800" b="1" dirty="0" smtClean="0">
              <a:solidFill>
                <a:srgbClr val="FFFFFF"/>
              </a:solidFill>
              <a:latin typeface="Calibri"/>
            </a:endParaRPr>
          </a:p>
          <a:p>
            <a:pPr marL="457200" indent="-457200" fontAlgn="auto">
              <a:spcBef>
                <a:spcPts val="0"/>
              </a:spcBef>
              <a:spcAft>
                <a:spcPts val="0"/>
              </a:spcAft>
              <a:buFont typeface="Arial" pitchFamily="34" charset="0"/>
              <a:buChar char="•"/>
            </a:pPr>
            <a:r>
              <a:rPr lang="en-US" sz="2800" b="1" dirty="0">
                <a:solidFill>
                  <a:srgbClr val="FFFFFF"/>
                </a:solidFill>
                <a:latin typeface="Calibri"/>
              </a:rPr>
              <a:t>C</a:t>
            </a:r>
            <a:r>
              <a:rPr lang="en-US" sz="2800" b="1" dirty="0" smtClean="0">
                <a:solidFill>
                  <a:srgbClr val="FFFFFF"/>
                </a:solidFill>
                <a:latin typeface="Calibri"/>
              </a:rPr>
              <a:t>reative use of off-beat slogans</a:t>
            </a:r>
          </a:p>
          <a:p>
            <a:pPr marL="457200" indent="-457200" fontAlgn="auto">
              <a:spcBef>
                <a:spcPts val="0"/>
              </a:spcBef>
              <a:spcAft>
                <a:spcPts val="0"/>
              </a:spcAft>
              <a:buFont typeface="Arial" pitchFamily="34" charset="0"/>
              <a:buChar char="•"/>
            </a:pPr>
            <a:endParaRPr lang="en-US" sz="800" b="1" dirty="0" smtClean="0">
              <a:solidFill>
                <a:srgbClr val="FFFFFF"/>
              </a:solidFill>
              <a:latin typeface="Calibri"/>
            </a:endParaRPr>
          </a:p>
          <a:p>
            <a:pPr marL="457200" indent="-457200" fontAlgn="auto">
              <a:spcBef>
                <a:spcPts val="0"/>
              </a:spcBef>
              <a:spcAft>
                <a:spcPts val="0"/>
              </a:spcAft>
              <a:buFont typeface="Arial" pitchFamily="34" charset="0"/>
              <a:buChar char="•"/>
            </a:pPr>
            <a:endParaRPr lang="en-US" sz="800" b="1" dirty="0" smtClean="0">
              <a:solidFill>
                <a:srgbClr val="FFFFFF"/>
              </a:solidFill>
              <a:latin typeface="Calibri"/>
            </a:endParaRPr>
          </a:p>
          <a:p>
            <a:pPr marL="457200" indent="-457200" fontAlgn="auto">
              <a:spcBef>
                <a:spcPts val="0"/>
              </a:spcBef>
              <a:spcAft>
                <a:spcPts val="0"/>
              </a:spcAft>
              <a:buFont typeface="Arial" pitchFamily="34" charset="0"/>
              <a:buChar char="•"/>
            </a:pPr>
            <a:r>
              <a:rPr lang="en-US" sz="2800" b="1" dirty="0" smtClean="0">
                <a:solidFill>
                  <a:srgbClr val="FFFFFF"/>
                </a:solidFill>
                <a:latin typeface="Calibri"/>
              </a:rPr>
              <a:t>Align with celebrities and pop culture</a:t>
            </a:r>
          </a:p>
          <a:p>
            <a:pPr marL="457200" indent="-457200" fontAlgn="auto">
              <a:spcBef>
                <a:spcPts val="0"/>
              </a:spcBef>
              <a:spcAft>
                <a:spcPts val="0"/>
              </a:spcAft>
              <a:buFont typeface="Arial" pitchFamily="34" charset="0"/>
              <a:buChar char="•"/>
            </a:pPr>
            <a:endParaRPr lang="en-US" sz="800" b="1" dirty="0" smtClean="0">
              <a:solidFill>
                <a:srgbClr val="FFFFFF"/>
              </a:solidFill>
              <a:latin typeface="Calibri"/>
            </a:endParaRPr>
          </a:p>
          <a:p>
            <a:pPr marL="457200" indent="-457200" fontAlgn="auto">
              <a:spcBef>
                <a:spcPts val="0"/>
              </a:spcBef>
              <a:spcAft>
                <a:spcPts val="0"/>
              </a:spcAft>
              <a:buFont typeface="Arial" pitchFamily="34" charset="0"/>
              <a:buChar char="•"/>
            </a:pPr>
            <a:endParaRPr lang="en-US" sz="800" b="1" dirty="0" smtClean="0">
              <a:solidFill>
                <a:srgbClr val="FFFFFF"/>
              </a:solidFill>
              <a:latin typeface="Calibri"/>
            </a:endParaRPr>
          </a:p>
          <a:p>
            <a:pPr marL="457200" indent="-457200" fontAlgn="auto">
              <a:spcBef>
                <a:spcPts val="0"/>
              </a:spcBef>
              <a:spcAft>
                <a:spcPts val="0"/>
              </a:spcAft>
              <a:buFont typeface="Arial" pitchFamily="34" charset="0"/>
              <a:buChar char="•"/>
            </a:pPr>
            <a:r>
              <a:rPr lang="en-US" sz="2800" b="1" dirty="0" smtClean="0">
                <a:solidFill>
                  <a:srgbClr val="FFFFFF"/>
                </a:solidFill>
                <a:latin typeface="Calibri"/>
              </a:rPr>
              <a:t>Tie posts to current events - Storm Sandy, Voting, etc.</a:t>
            </a:r>
          </a:p>
          <a:p>
            <a:pPr marL="457200" indent="-457200" fontAlgn="auto">
              <a:spcBef>
                <a:spcPts val="0"/>
              </a:spcBef>
              <a:spcAft>
                <a:spcPts val="0"/>
              </a:spcAft>
              <a:buFont typeface="Arial" pitchFamily="34" charset="0"/>
              <a:buChar char="•"/>
            </a:pPr>
            <a:endParaRPr lang="en-US" sz="800" b="1" dirty="0" smtClean="0">
              <a:solidFill>
                <a:srgbClr val="FFFFFF"/>
              </a:solidFill>
              <a:latin typeface="Calibri"/>
            </a:endParaRPr>
          </a:p>
        </p:txBody>
      </p:sp>
    </p:spTree>
    <p:extLst>
      <p:ext uri="{BB962C8B-B14F-4D97-AF65-F5344CB8AC3E}">
        <p14:creationId xmlns:p14="http://schemas.microsoft.com/office/powerpoint/2010/main" val="39080186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371600"/>
            <a:ext cx="8763000" cy="5257800"/>
          </a:xfrm>
        </p:spPr>
        <p:txBody>
          <a:bodyPr>
            <a:normAutofit/>
          </a:bodyPr>
          <a:lstStyle/>
          <a:p>
            <a:pPr lvl="0"/>
            <a:r>
              <a:rPr lang="en-US" sz="2800" b="1" dirty="0" smtClean="0"/>
              <a:t>Calls to action</a:t>
            </a:r>
          </a:p>
          <a:p>
            <a:pPr lvl="0"/>
            <a:endParaRPr lang="en-US" sz="800" b="1" dirty="0"/>
          </a:p>
          <a:p>
            <a:pPr lvl="0"/>
            <a:r>
              <a:rPr lang="en-US" sz="2800" b="1" dirty="0" smtClean="0"/>
              <a:t>Create 2-way conversations</a:t>
            </a:r>
          </a:p>
          <a:p>
            <a:pPr lvl="0"/>
            <a:endParaRPr lang="en-US" sz="900" b="1" dirty="0" smtClean="0"/>
          </a:p>
          <a:p>
            <a:pPr lvl="0"/>
            <a:r>
              <a:rPr lang="en-US" sz="2800" b="1" dirty="0" smtClean="0"/>
              <a:t>Good </a:t>
            </a:r>
            <a:r>
              <a:rPr lang="en-US" sz="2800" b="1" dirty="0"/>
              <a:t>use of </a:t>
            </a:r>
            <a:r>
              <a:rPr lang="en-US" sz="2800" b="1" dirty="0" smtClean="0"/>
              <a:t>contests and polls</a:t>
            </a:r>
            <a:endParaRPr lang="en-US" sz="900" b="1" dirty="0" smtClean="0"/>
          </a:p>
          <a:p>
            <a:pPr lvl="0"/>
            <a:endParaRPr lang="en-US" sz="900" b="1" dirty="0"/>
          </a:p>
          <a:p>
            <a:pPr lvl="0"/>
            <a:r>
              <a:rPr lang="en-US" sz="2800" b="1" dirty="0" smtClean="0"/>
              <a:t>Campaigns </a:t>
            </a:r>
            <a:r>
              <a:rPr lang="en-US" sz="2800" b="1" dirty="0"/>
              <a:t>are simple and easy to </a:t>
            </a:r>
            <a:r>
              <a:rPr lang="en-US" sz="2800" b="1" dirty="0" smtClean="0"/>
              <a:t>understand</a:t>
            </a:r>
          </a:p>
          <a:p>
            <a:pPr lvl="0"/>
            <a:endParaRPr lang="en-US" sz="900" b="1" dirty="0" smtClean="0"/>
          </a:p>
          <a:p>
            <a:pPr marL="0" indent="0">
              <a:buNone/>
            </a:pPr>
            <a:endParaRPr lang="en-US" b="1" dirty="0"/>
          </a:p>
          <a:p>
            <a:endParaRPr lang="en-US" dirty="0"/>
          </a:p>
        </p:txBody>
      </p:sp>
      <p:sp>
        <p:nvSpPr>
          <p:cNvPr id="3" name="Title 2"/>
          <p:cNvSpPr>
            <a:spLocks noGrp="1"/>
          </p:cNvSpPr>
          <p:nvPr>
            <p:ph type="title"/>
          </p:nvPr>
        </p:nvSpPr>
        <p:spPr>
          <a:xfrm>
            <a:off x="647700" y="304800"/>
            <a:ext cx="8229600" cy="914400"/>
          </a:xfrm>
        </p:spPr>
        <p:txBody>
          <a:bodyPr/>
          <a:lstStyle/>
          <a:p>
            <a:r>
              <a:rPr lang="en-US" b="1" dirty="0" smtClean="0"/>
              <a:t>More Facebook Strategies….</a:t>
            </a:r>
            <a:endParaRPr lang="en-US" b="1" dirty="0"/>
          </a:p>
        </p:txBody>
      </p:sp>
    </p:spTree>
    <p:extLst>
      <p:ext uri="{BB962C8B-B14F-4D97-AF65-F5344CB8AC3E}">
        <p14:creationId xmlns:p14="http://schemas.microsoft.com/office/powerpoint/2010/main" val="38534414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229600" cy="914400"/>
          </a:xfrm>
        </p:spPr>
        <p:txBody>
          <a:bodyPr/>
          <a:lstStyle/>
          <a:p>
            <a:r>
              <a:rPr lang="en-US" b="1" dirty="0" smtClean="0"/>
              <a:t>An impressive following…</a:t>
            </a:r>
            <a:endParaRPr lang="en-US" b="1" dirty="0"/>
          </a:p>
        </p:txBody>
      </p:sp>
      <p:graphicFrame>
        <p:nvGraphicFramePr>
          <p:cNvPr id="5" name="Chart 4"/>
          <p:cNvGraphicFramePr>
            <a:graphicFrameLocks/>
          </p:cNvGraphicFramePr>
          <p:nvPr>
            <p:extLst>
              <p:ext uri="{D42A27DB-BD31-4B8C-83A1-F6EECF244321}">
                <p14:modId xmlns:p14="http://schemas.microsoft.com/office/powerpoint/2010/main" val="3928261716"/>
              </p:ext>
            </p:extLst>
          </p:nvPr>
        </p:nvGraphicFramePr>
        <p:xfrm>
          <a:off x="609600" y="1066800"/>
          <a:ext cx="7467600" cy="6181725"/>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descr="http://www.siegfriedandroy.com/wp-content/uploads/2010/05/facebook_logo.jpg"/>
          <p:cNvPicPr/>
          <p:nvPr/>
        </p:nvPicPr>
        <p:blipFill rotWithShape="1">
          <a:blip r:embed="rId3" cstate="print">
            <a:extLst>
              <a:ext uri="{28A0092B-C50C-407E-A947-70E740481C1C}">
                <a14:useLocalDpi xmlns:a14="http://schemas.microsoft.com/office/drawing/2010/main" val="0"/>
              </a:ext>
            </a:extLst>
          </a:blip>
          <a:srcRect r="63715"/>
          <a:stretch/>
        </p:blipFill>
        <p:spPr bwMode="auto">
          <a:xfrm>
            <a:off x="6924675" y="4905375"/>
            <a:ext cx="266700" cy="263893"/>
          </a:xfrm>
          <a:prstGeom prst="rect">
            <a:avLst/>
          </a:prstGeom>
          <a:noFill/>
          <a:ln>
            <a:noFill/>
          </a:ln>
          <a:extLst>
            <a:ext uri="{53640926-AAD7-44D8-BBD7-CCE9431645EC}">
              <a14:shadowObscured xmlns:a14="http://schemas.microsoft.com/office/drawing/2010/main"/>
            </a:ext>
          </a:extLst>
        </p:spPr>
      </p:pic>
      <p:pic>
        <p:nvPicPr>
          <p:cNvPr id="8" name="Picture 7" descr="https://encrypted-tbn0.gstatic.com/images?q=tbn:ANd9GcTsqdyoboCnTBPS46sAyhurUc7TDoxblDQEhlOJpZEe9IC-xe6K">
            <a:hlinkClick r:id="rId4"/>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43374" y="4864468"/>
            <a:ext cx="280987" cy="280987"/>
          </a:xfrm>
          <a:prstGeom prst="rect">
            <a:avLst/>
          </a:prstGeom>
          <a:noFill/>
          <a:ln>
            <a:noFill/>
          </a:ln>
        </p:spPr>
      </p:pic>
      <p:pic>
        <p:nvPicPr>
          <p:cNvPr id="3076" name="Picture 4" descr="https://encrypted-tbn2.gstatic.com/images?q=tbn:ANd9GcTsogpulPoNaK0J1QFga54FHlAEpylPZ44512Lc8ozkG-Slkr7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96542" y="4724400"/>
            <a:ext cx="435345" cy="435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69825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rot="21159049">
            <a:off x="1015232" y="5084495"/>
            <a:ext cx="5617842" cy="1326350"/>
          </a:xfrm>
        </p:spPr>
        <p:txBody>
          <a:bodyPr>
            <a:normAutofit fontScale="77500" lnSpcReduction="20000"/>
          </a:bodyPr>
          <a:lstStyle/>
          <a:p>
            <a:pPr algn="ctr"/>
            <a:endParaRPr lang="en-US" dirty="0" smtClean="0"/>
          </a:p>
          <a:p>
            <a:pPr algn="ctr"/>
            <a:r>
              <a:rPr lang="en-US" dirty="0" smtClean="0"/>
              <a:t>TESLA motors—a missed opportunity</a:t>
            </a:r>
          </a:p>
          <a:p>
            <a:pPr algn="ctr"/>
            <a:endParaRPr lang="en-US" dirty="0"/>
          </a:p>
          <a:p>
            <a:pPr algn="ctr"/>
            <a:r>
              <a:rPr lang="en-US" dirty="0" smtClean="0"/>
              <a:t>By Fatima </a:t>
            </a:r>
            <a:r>
              <a:rPr lang="en-US" dirty="0" err="1" smtClean="0"/>
              <a:t>wallin</a:t>
            </a:r>
            <a:endParaRPr lang="en-US" dirty="0" smtClean="0"/>
          </a:p>
          <a:p>
            <a:pPr algn="ctr"/>
            <a:endParaRPr lang="en-US" dirty="0"/>
          </a:p>
        </p:txBody>
      </p:sp>
      <p:sp>
        <p:nvSpPr>
          <p:cNvPr id="4" name="Slide Number Placeholder 3"/>
          <p:cNvSpPr>
            <a:spLocks noGrp="1"/>
          </p:cNvSpPr>
          <p:nvPr>
            <p:ph type="sldNum" sz="quarter" idx="12"/>
          </p:nvPr>
        </p:nvSpPr>
        <p:spPr/>
        <p:txBody>
          <a:bodyPr/>
          <a:lstStyle/>
          <a:p>
            <a:fld id="{F38DF745-7D3F-47F4-83A3-874385CFAA69}" type="slidenum">
              <a:rPr lang="en-US" smtClean="0">
                <a:solidFill>
                  <a:srgbClr val="000000"/>
                </a:solidFill>
              </a:rPr>
              <a:pPr/>
              <a:t>27</a:t>
            </a:fld>
            <a:endParaRPr lang="en-US" dirty="0">
              <a:solidFill>
                <a:srgbClr val="00000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153493">
            <a:off x="648793" y="742588"/>
            <a:ext cx="6858000" cy="4547443"/>
          </a:xfrm>
          <a:prstGeom prst="rect">
            <a:avLst/>
          </a:prstGeom>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4150" y="4648200"/>
            <a:ext cx="1771650"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54726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6477000" cy="1371600"/>
          </a:xfrm>
        </p:spPr>
        <p:txBody>
          <a:bodyPr/>
          <a:lstStyle/>
          <a:p>
            <a:r>
              <a:rPr lang="en-US" dirty="0" smtClean="0"/>
              <a:t>Tesla MOTORS—</a:t>
            </a:r>
            <a:br>
              <a:rPr lang="en-US" dirty="0" smtClean="0"/>
            </a:br>
            <a:r>
              <a:rPr lang="en-US" dirty="0" smtClean="0"/>
              <a:t>An </a:t>
            </a:r>
            <a:r>
              <a:rPr lang="en-US" dirty="0"/>
              <a:t>American Original</a:t>
            </a:r>
          </a:p>
        </p:txBody>
      </p:sp>
      <p:sp>
        <p:nvSpPr>
          <p:cNvPr id="3" name="Content Placeholder 2"/>
          <p:cNvSpPr>
            <a:spLocks noGrp="1"/>
          </p:cNvSpPr>
          <p:nvPr>
            <p:ph idx="1"/>
          </p:nvPr>
        </p:nvSpPr>
        <p:spPr>
          <a:xfrm>
            <a:off x="457200" y="1951037"/>
            <a:ext cx="7620000" cy="4373563"/>
          </a:xfrm>
        </p:spPr>
        <p:txBody>
          <a:bodyPr>
            <a:normAutofit/>
          </a:bodyPr>
          <a:lstStyle/>
          <a:p>
            <a:r>
              <a:rPr lang="en-US" dirty="0" smtClean="0"/>
              <a:t>Founded </a:t>
            </a:r>
            <a:r>
              <a:rPr lang="en-US" dirty="0"/>
              <a:t>in 2003 by a group of Silicon Valley engineers</a:t>
            </a:r>
          </a:p>
          <a:p>
            <a:r>
              <a:rPr lang="en-US" u="sng" dirty="0"/>
              <a:t>Goal</a:t>
            </a:r>
            <a:r>
              <a:rPr lang="en-US" dirty="0"/>
              <a:t>: to prove that electric vehicles could be awesome</a:t>
            </a:r>
          </a:p>
          <a:p>
            <a:pPr marL="274320" indent="-274320"/>
            <a:r>
              <a:rPr lang="en-US" dirty="0"/>
              <a:t>In 2008, Tesla delivered it’s first car, the Roadster</a:t>
            </a:r>
          </a:p>
          <a:p>
            <a:pPr lvl="1"/>
            <a:r>
              <a:rPr lang="en-US" dirty="0"/>
              <a:t>100% Electric and Emissions Free</a:t>
            </a:r>
          </a:p>
          <a:p>
            <a:pPr lvl="1"/>
            <a:r>
              <a:rPr lang="en-US" dirty="0" smtClean="0"/>
              <a:t>Range: about </a:t>
            </a:r>
            <a:r>
              <a:rPr lang="en-US" dirty="0"/>
              <a:t>245 miles per </a:t>
            </a:r>
            <a:r>
              <a:rPr lang="en-US" dirty="0" smtClean="0"/>
              <a:t>charge (</a:t>
            </a:r>
            <a:r>
              <a:rPr lang="en-US" baseline="0" dirty="0" smtClean="0"/>
              <a:t>charging takes 3.5 hours using a 220V 80A outlet)</a:t>
            </a:r>
            <a:endParaRPr lang="en-US" dirty="0"/>
          </a:p>
          <a:p>
            <a:pPr lvl="1"/>
            <a:r>
              <a:rPr lang="en-US" dirty="0" smtClean="0"/>
              <a:t>Acceleration: Goes </a:t>
            </a:r>
            <a:r>
              <a:rPr lang="en-US" dirty="0"/>
              <a:t>from 0 to 60 MPH in </a:t>
            </a:r>
            <a:r>
              <a:rPr lang="en-US" dirty="0" smtClean="0"/>
              <a:t>3.9 seconds</a:t>
            </a:r>
          </a:p>
          <a:p>
            <a:pPr lvl="1"/>
            <a:r>
              <a:rPr lang="en-US" dirty="0" smtClean="0"/>
              <a:t>Top speed: 125 MPH</a:t>
            </a:r>
            <a:endParaRPr lang="en-US" dirty="0"/>
          </a:p>
          <a:p>
            <a:pPr lvl="1"/>
            <a:endParaRPr lang="en-US" dirty="0"/>
          </a:p>
          <a:p>
            <a:endParaRPr lang="en-US" dirty="0"/>
          </a:p>
          <a:p>
            <a:pPr lvl="8"/>
            <a:endParaRPr lang="en-US" dirty="0"/>
          </a:p>
          <a:p>
            <a:endParaRPr lang="en-US" dirty="0"/>
          </a:p>
          <a:p>
            <a:endParaRPr lang="en-US" dirty="0"/>
          </a:p>
        </p:txBody>
      </p:sp>
      <p:sp>
        <p:nvSpPr>
          <p:cNvPr id="4" name="Slide Number Placeholder 3"/>
          <p:cNvSpPr>
            <a:spLocks noGrp="1"/>
          </p:cNvSpPr>
          <p:nvPr>
            <p:ph type="sldNum" sz="quarter" idx="12"/>
          </p:nvPr>
        </p:nvSpPr>
        <p:spPr/>
        <p:txBody>
          <a:bodyPr/>
          <a:lstStyle/>
          <a:p>
            <a:fld id="{F38DF745-7D3F-47F4-83A3-874385CFAA69}" type="slidenum">
              <a:rPr lang="en-US" smtClean="0">
                <a:solidFill>
                  <a:srgbClr val="D1282E"/>
                </a:solidFill>
              </a:rPr>
              <a:pPr/>
              <a:t>28</a:t>
            </a:fld>
            <a:endParaRPr lang="en-US">
              <a:solidFill>
                <a:srgbClr val="D1282E"/>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228600"/>
            <a:ext cx="1371600" cy="1378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74586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 it, and they will come</a:t>
            </a:r>
            <a:endParaRPr lang="en-US" dirty="0"/>
          </a:p>
        </p:txBody>
      </p:sp>
      <p:sp>
        <p:nvSpPr>
          <p:cNvPr id="3" name="Content Placeholder 2"/>
          <p:cNvSpPr>
            <a:spLocks noGrp="1"/>
          </p:cNvSpPr>
          <p:nvPr>
            <p:ph idx="1"/>
          </p:nvPr>
        </p:nvSpPr>
        <p:spPr/>
        <p:txBody>
          <a:bodyPr>
            <a:normAutofit/>
          </a:bodyPr>
          <a:lstStyle/>
          <a:p>
            <a:r>
              <a:rPr lang="en-US" dirty="0" smtClean="0"/>
              <a:t>Tesla set out to prove that they could deliver a truly unique car. </a:t>
            </a:r>
            <a:endParaRPr lang="en-US" dirty="0"/>
          </a:p>
          <a:p>
            <a:pPr lvl="1"/>
            <a:r>
              <a:rPr lang="en-US" dirty="0"/>
              <a:t>H</a:t>
            </a:r>
            <a:r>
              <a:rPr lang="en-US" dirty="0" smtClean="0"/>
              <a:t>igh-style</a:t>
            </a:r>
            <a:r>
              <a:rPr lang="en-US" dirty="0"/>
              <a:t>, completely electric </a:t>
            </a:r>
            <a:r>
              <a:rPr lang="en-US" dirty="0" smtClean="0"/>
              <a:t>vehicle, lower maintenance, addictively </a:t>
            </a:r>
            <a:r>
              <a:rPr lang="en-US" dirty="0"/>
              <a:t>fun to drive</a:t>
            </a:r>
          </a:p>
          <a:p>
            <a:pPr lvl="1"/>
            <a:r>
              <a:rPr lang="en-US" dirty="0"/>
              <a:t>Not for </a:t>
            </a:r>
            <a:r>
              <a:rPr lang="en-US" dirty="0" smtClean="0"/>
              <a:t>everyone </a:t>
            </a:r>
            <a:r>
              <a:rPr lang="en-US" dirty="0"/>
              <a:t>at $109,000 </a:t>
            </a:r>
          </a:p>
          <a:p>
            <a:pPr lvl="2"/>
            <a:r>
              <a:rPr lang="en-US" dirty="0"/>
              <a:t>A</a:t>
            </a:r>
            <a:r>
              <a:rPr lang="en-US" dirty="0" smtClean="0"/>
              <a:t> </a:t>
            </a:r>
            <a:r>
              <a:rPr lang="en-US" dirty="0"/>
              <a:t>great value for high style and performance without the cost of gassing it up </a:t>
            </a:r>
            <a:endParaRPr lang="en-US" dirty="0" smtClean="0"/>
          </a:p>
          <a:p>
            <a:pPr lvl="2"/>
            <a:r>
              <a:rPr lang="en-US" b="1" dirty="0" smtClean="0"/>
              <a:t>AND</a:t>
            </a:r>
            <a:r>
              <a:rPr lang="en-US" dirty="0" smtClean="0"/>
              <a:t> </a:t>
            </a:r>
            <a:r>
              <a:rPr lang="en-US" dirty="0"/>
              <a:t>it’s green</a:t>
            </a:r>
            <a:r>
              <a:rPr lang="en-US" dirty="0" smtClean="0"/>
              <a:t>!</a:t>
            </a:r>
          </a:p>
          <a:p>
            <a:pPr marL="914400" lvl="2" indent="0">
              <a:buNone/>
            </a:pPr>
            <a:endParaRPr lang="en-US" dirty="0" smtClean="0"/>
          </a:p>
          <a:p>
            <a:r>
              <a:rPr lang="en-US" dirty="0" smtClean="0"/>
              <a:t>Roll-out strategy: After Roadster gained acceptance and sold, roll out increasingly affordable vehicles geared towards more mass market drivers</a:t>
            </a:r>
          </a:p>
        </p:txBody>
      </p:sp>
      <p:sp>
        <p:nvSpPr>
          <p:cNvPr id="4" name="Slide Number Placeholder 3"/>
          <p:cNvSpPr>
            <a:spLocks noGrp="1"/>
          </p:cNvSpPr>
          <p:nvPr>
            <p:ph type="sldNum" sz="quarter" idx="12"/>
          </p:nvPr>
        </p:nvSpPr>
        <p:spPr/>
        <p:txBody>
          <a:bodyPr/>
          <a:lstStyle/>
          <a:p>
            <a:fld id="{F38DF745-7D3F-47F4-83A3-874385CFAA69}" type="slidenum">
              <a:rPr lang="en-US" smtClean="0">
                <a:solidFill>
                  <a:srgbClr val="D1282E"/>
                </a:solidFill>
              </a:rPr>
              <a:pPr/>
              <a:t>29</a:t>
            </a:fld>
            <a:endParaRPr lang="en-US" dirty="0">
              <a:solidFill>
                <a:srgbClr val="D1282E"/>
              </a:solidFill>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228600"/>
            <a:ext cx="1371600" cy="1378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57500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990600" y="304800"/>
            <a:ext cx="7119841" cy="6027594"/>
          </a:xfrm>
        </p:spPr>
      </p:pic>
    </p:spTree>
    <p:extLst>
      <p:ext uri="{BB962C8B-B14F-4D97-AF65-F5344CB8AC3E}">
        <p14:creationId xmlns:p14="http://schemas.microsoft.com/office/powerpoint/2010/main" val="20662802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20692530">
            <a:off x="988163" y="1118066"/>
            <a:ext cx="5791200" cy="1371600"/>
          </a:xfrm>
        </p:spPr>
        <p:txBody>
          <a:bodyPr/>
          <a:lstStyle/>
          <a:p>
            <a:r>
              <a:rPr lang="en-US" dirty="0" smtClean="0"/>
              <a:t>Roadster timeline</a:t>
            </a:r>
            <a:endParaRPr lang="en-US" dirty="0"/>
          </a:p>
        </p:txBody>
      </p:sp>
      <p:sp>
        <p:nvSpPr>
          <p:cNvPr id="3" name="Content Placeholder 2"/>
          <p:cNvSpPr>
            <a:spLocks noGrp="1"/>
          </p:cNvSpPr>
          <p:nvPr>
            <p:ph idx="1"/>
          </p:nvPr>
        </p:nvSpPr>
        <p:spPr>
          <a:xfrm rot="20665089">
            <a:off x="762194" y="2600392"/>
            <a:ext cx="7620000" cy="2743200"/>
          </a:xfrm>
        </p:spPr>
        <p:txBody>
          <a:bodyPr>
            <a:normAutofit fontScale="92500" lnSpcReduction="10000"/>
          </a:bodyPr>
          <a:lstStyle/>
          <a:p>
            <a:pPr marL="457200" indent="-457200">
              <a:buAutoNum type="arabicPlain" startAt="2003"/>
            </a:pPr>
            <a:r>
              <a:rPr lang="en-US" dirty="0" smtClean="0"/>
              <a:t>     Roadster development</a:t>
            </a:r>
          </a:p>
          <a:p>
            <a:r>
              <a:rPr lang="en-US" dirty="0" smtClean="0"/>
              <a:t>2006	First Roadster unveiled in Santa Monica, CA</a:t>
            </a:r>
          </a:p>
          <a:p>
            <a:r>
              <a:rPr lang="en-US" dirty="0" smtClean="0"/>
              <a:t>2007	Roadster prototypes built</a:t>
            </a:r>
          </a:p>
          <a:p>
            <a:r>
              <a:rPr lang="en-US" dirty="0" smtClean="0"/>
              <a:t>2008	Regulatory </a:t>
            </a:r>
            <a:r>
              <a:rPr lang="en-US" dirty="0"/>
              <a:t>approvals in place. Production </a:t>
            </a:r>
            <a:r>
              <a:rPr lang="en-US" dirty="0" smtClean="0"/>
              <a:t>began</a:t>
            </a:r>
          </a:p>
          <a:p>
            <a:pPr marL="0" indent="0">
              <a:buFont typeface="Arial" pitchFamily="34" charset="0"/>
              <a:buNone/>
            </a:pPr>
            <a:r>
              <a:rPr lang="en-US" dirty="0" smtClean="0"/>
              <a:t>2009	Roadster</a:t>
            </a:r>
            <a:r>
              <a:rPr lang="en-US" baseline="0" dirty="0" smtClean="0"/>
              <a:t> sold out before all the cars could be built</a:t>
            </a:r>
          </a:p>
          <a:p>
            <a:r>
              <a:rPr lang="en-US" baseline="0" dirty="0" smtClean="0"/>
              <a:t>2010	</a:t>
            </a:r>
            <a:r>
              <a:rPr lang="en-US" dirty="0" smtClean="0"/>
              <a:t>Tesla went </a:t>
            </a:r>
            <a:r>
              <a:rPr lang="en-US" dirty="0"/>
              <a:t>public, </a:t>
            </a:r>
            <a:r>
              <a:rPr lang="en-US" dirty="0" smtClean="0"/>
              <a:t>sold </a:t>
            </a:r>
            <a:r>
              <a:rPr lang="en-US" dirty="0"/>
              <a:t>13.3 Million </a:t>
            </a:r>
            <a:r>
              <a:rPr lang="en-US" dirty="0" smtClean="0"/>
              <a:t>shares</a:t>
            </a:r>
            <a:endParaRPr lang="en-US" baseline="0" dirty="0" smtClean="0"/>
          </a:p>
          <a:p>
            <a:pPr marL="0" indent="0">
              <a:buFont typeface="Arial" pitchFamily="34" charset="0"/>
              <a:buNone/>
            </a:pPr>
            <a:r>
              <a:rPr lang="en-US" baseline="0" dirty="0" smtClean="0"/>
              <a:t>2012	Tesla retooled the Roadster for additional sales</a:t>
            </a:r>
            <a:endParaRPr lang="en-US" dirty="0"/>
          </a:p>
        </p:txBody>
      </p:sp>
      <p:sp>
        <p:nvSpPr>
          <p:cNvPr id="4" name="Slide Number Placeholder 3"/>
          <p:cNvSpPr>
            <a:spLocks noGrp="1"/>
          </p:cNvSpPr>
          <p:nvPr>
            <p:ph type="sldNum" sz="quarter" idx="12"/>
          </p:nvPr>
        </p:nvSpPr>
        <p:spPr/>
        <p:txBody>
          <a:bodyPr/>
          <a:lstStyle/>
          <a:p>
            <a:fld id="{F38DF745-7D3F-47F4-83A3-874385CFAA69}" type="slidenum">
              <a:rPr lang="en-US" smtClean="0">
                <a:solidFill>
                  <a:srgbClr val="D1282E"/>
                </a:solidFill>
              </a:rPr>
              <a:pPr/>
              <a:t>30</a:t>
            </a:fld>
            <a:endParaRPr lang="en-US">
              <a:solidFill>
                <a:srgbClr val="D1282E"/>
              </a:solidFill>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2800" y="457200"/>
            <a:ext cx="1371600" cy="1378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61777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6248400" cy="1371600"/>
          </a:xfrm>
        </p:spPr>
        <p:txBody>
          <a:bodyPr>
            <a:normAutofit/>
          </a:bodyPr>
          <a:lstStyle/>
          <a:p>
            <a:r>
              <a:rPr lang="en-US" dirty="0" smtClean="0"/>
              <a:t>Early </a:t>
            </a:r>
            <a:r>
              <a:rPr lang="en-US" dirty="0" err="1" smtClean="0"/>
              <a:t>facebook</a:t>
            </a:r>
            <a:r>
              <a:rPr lang="en-US" dirty="0" smtClean="0"/>
              <a:t> presence</a:t>
            </a:r>
            <a:endParaRPr lang="en-US" dirty="0"/>
          </a:p>
        </p:txBody>
      </p:sp>
      <p:sp>
        <p:nvSpPr>
          <p:cNvPr id="3" name="Content Placeholder 2"/>
          <p:cNvSpPr>
            <a:spLocks noGrp="1"/>
          </p:cNvSpPr>
          <p:nvPr>
            <p:ph idx="1"/>
          </p:nvPr>
        </p:nvSpPr>
        <p:spPr/>
        <p:txBody>
          <a:bodyPr>
            <a:normAutofit/>
          </a:bodyPr>
          <a:lstStyle/>
          <a:p>
            <a:r>
              <a:rPr lang="en-US" dirty="0" smtClean="0"/>
              <a:t>No real strategy except to be on FB and send fans to web site. Treated FB the same as Twitter.</a:t>
            </a:r>
          </a:p>
          <a:p>
            <a:r>
              <a:rPr lang="en-US" dirty="0" smtClean="0"/>
              <a:t>Relied completely on audience wall posts for engagement</a:t>
            </a:r>
          </a:p>
          <a:p>
            <a:pPr marL="800100" lvl="1" indent="-342900"/>
            <a:r>
              <a:rPr lang="en-US" dirty="0" smtClean="0"/>
              <a:t>Wall posts are not a brand driver— nowhere on the site was their brand’s backstory reinforced</a:t>
            </a:r>
          </a:p>
          <a:p>
            <a:pPr lvl="1" indent="0">
              <a:buNone/>
            </a:pPr>
            <a:endParaRPr lang="en-US" dirty="0" smtClean="0"/>
          </a:p>
          <a:p>
            <a:r>
              <a:rPr lang="en-US" dirty="0" smtClean="0"/>
              <a:t>Limited fan engagement</a:t>
            </a:r>
          </a:p>
          <a:p>
            <a:pPr marL="800100" lvl="1" indent="-342900"/>
            <a:r>
              <a:rPr lang="en-US" dirty="0" smtClean="0"/>
              <a:t>Tesla did not respond publicly to FB comments. They made announcements. </a:t>
            </a:r>
          </a:p>
          <a:p>
            <a:pPr marL="800100" lvl="1" indent="-342900"/>
            <a:r>
              <a:rPr lang="en-US" dirty="0" smtClean="0"/>
              <a:t>Didn’t take advantage</a:t>
            </a:r>
            <a:r>
              <a:rPr lang="en-US" baseline="0" dirty="0" smtClean="0"/>
              <a:t> of key influencers. </a:t>
            </a:r>
            <a:endParaRPr lang="en-US" dirty="0" smtClean="0"/>
          </a:p>
          <a:p>
            <a:pPr marL="457200" lvl="1" indent="0">
              <a:buNone/>
            </a:pPr>
            <a:endParaRPr lang="en-US" dirty="0" smtClean="0"/>
          </a:p>
          <a:p>
            <a:pPr marL="457200" lvl="1" indent="0">
              <a:buNone/>
            </a:pPr>
            <a:endParaRPr lang="en-US" dirty="0" smtClean="0"/>
          </a:p>
          <a:p>
            <a:pPr lvl="1" indent="0">
              <a:buNone/>
            </a:pPr>
            <a:endParaRPr lang="en-US" dirty="0" smtClean="0"/>
          </a:p>
          <a:p>
            <a:pPr marL="457200" lvl="1" indent="0">
              <a:buNone/>
            </a:pPr>
            <a:endParaRPr lang="en-US" dirty="0" smtClean="0"/>
          </a:p>
          <a:p>
            <a:pPr marL="800100" lvl="1" indent="-342900"/>
            <a:endParaRPr lang="en-US" dirty="0" smtClean="0"/>
          </a:p>
          <a:p>
            <a:pPr marL="1485900" lvl="2" indent="-342900"/>
            <a:endParaRPr lang="en-US" dirty="0"/>
          </a:p>
          <a:p>
            <a:pPr marL="800100" lvl="1" indent="-342900"/>
            <a:endParaRPr lang="en-US" dirty="0" smtClean="0"/>
          </a:p>
          <a:p>
            <a:pPr marL="800100" lvl="1" indent="-342900"/>
            <a:endParaRPr lang="en-US" dirty="0" smtClean="0"/>
          </a:p>
          <a:p>
            <a:pPr lvl="2" indent="0">
              <a:buNone/>
            </a:pPr>
            <a:endParaRPr lang="en-US" dirty="0" smtClean="0"/>
          </a:p>
          <a:p>
            <a:endParaRPr lang="en-US" dirty="0"/>
          </a:p>
        </p:txBody>
      </p:sp>
      <p:sp>
        <p:nvSpPr>
          <p:cNvPr id="4" name="Slide Number Placeholder 3"/>
          <p:cNvSpPr>
            <a:spLocks noGrp="1"/>
          </p:cNvSpPr>
          <p:nvPr>
            <p:ph type="sldNum" sz="quarter" idx="12"/>
          </p:nvPr>
        </p:nvSpPr>
        <p:spPr/>
        <p:txBody>
          <a:bodyPr/>
          <a:lstStyle/>
          <a:p>
            <a:fld id="{F38DF745-7D3F-47F4-83A3-874385CFAA69}" type="slidenum">
              <a:rPr lang="en-US" smtClean="0">
                <a:solidFill>
                  <a:srgbClr val="D1282E"/>
                </a:solidFill>
              </a:rPr>
              <a:pPr/>
              <a:t>31</a:t>
            </a:fld>
            <a:endParaRPr lang="en-US">
              <a:solidFill>
                <a:srgbClr val="D1282E"/>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9400" y="228600"/>
            <a:ext cx="2286000" cy="1501140"/>
          </a:xfrm>
          <a:prstGeom prst="rect">
            <a:avLst/>
          </a:prstGeom>
        </p:spPr>
      </p:pic>
    </p:spTree>
    <p:extLst>
      <p:ext uri="{BB962C8B-B14F-4D97-AF65-F5344CB8AC3E}">
        <p14:creationId xmlns:p14="http://schemas.microsoft.com/office/powerpoint/2010/main" val="309364991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forward</a:t>
            </a:r>
            <a:endParaRPr lang="en-US" dirty="0"/>
          </a:p>
        </p:txBody>
      </p:sp>
      <p:sp>
        <p:nvSpPr>
          <p:cNvPr id="3" name="Content Placeholder 2"/>
          <p:cNvSpPr>
            <a:spLocks noGrp="1"/>
          </p:cNvSpPr>
          <p:nvPr>
            <p:ph idx="1"/>
          </p:nvPr>
        </p:nvSpPr>
        <p:spPr/>
        <p:txBody>
          <a:bodyPr>
            <a:normAutofit/>
          </a:bodyPr>
          <a:lstStyle/>
          <a:p>
            <a:r>
              <a:rPr lang="en-US" dirty="0" smtClean="0"/>
              <a:t>Release of the Model S and Model X on the way</a:t>
            </a:r>
          </a:p>
          <a:p>
            <a:pPr marL="342900" lvl="1" indent="-342900">
              <a:spcAft>
                <a:spcPts val="600"/>
              </a:spcAft>
              <a:buClrTx/>
            </a:pPr>
            <a:r>
              <a:rPr lang="en-US" dirty="0" smtClean="0"/>
              <a:t>Automobile Magazine’s Car of the Year, 2012</a:t>
            </a:r>
          </a:p>
          <a:p>
            <a:pPr marL="0" lvl="1" indent="0">
              <a:spcAft>
                <a:spcPts val="600"/>
              </a:spcAft>
              <a:buClrTx/>
              <a:buNone/>
            </a:pPr>
            <a:endParaRPr lang="en-US" dirty="0" smtClean="0"/>
          </a:p>
          <a:p>
            <a:pPr indent="-457200"/>
            <a:endParaRPr lang="en-US" b="0" dirty="0"/>
          </a:p>
          <a:p>
            <a:pPr marL="342900" lvl="1" indent="-342900">
              <a:spcAft>
                <a:spcPts val="600"/>
              </a:spcAft>
              <a:buClrTx/>
            </a:pPr>
            <a:endParaRPr lang="en-US" dirty="0" smtClean="0"/>
          </a:p>
          <a:p>
            <a:pPr marL="1143000" lvl="3" indent="0">
              <a:spcAft>
                <a:spcPts val="600"/>
              </a:spcAft>
              <a:buClrTx/>
              <a:buNone/>
            </a:pPr>
            <a:endParaRPr lang="en-US" dirty="0"/>
          </a:p>
          <a:p>
            <a:pPr marL="342900" indent="-342900">
              <a:buFont typeface="Arial" pitchFamily="34" charset="0"/>
              <a:buChar char="•"/>
            </a:pPr>
            <a:endParaRPr lang="en-US" dirty="0"/>
          </a:p>
        </p:txBody>
      </p:sp>
      <p:sp>
        <p:nvSpPr>
          <p:cNvPr id="4" name="Slide Number Placeholder 3"/>
          <p:cNvSpPr>
            <a:spLocks noGrp="1"/>
          </p:cNvSpPr>
          <p:nvPr>
            <p:ph type="sldNum" sz="quarter" idx="12"/>
          </p:nvPr>
        </p:nvSpPr>
        <p:spPr/>
        <p:txBody>
          <a:bodyPr/>
          <a:lstStyle/>
          <a:p>
            <a:fld id="{F38DF745-7D3F-47F4-83A3-874385CFAA69}" type="slidenum">
              <a:rPr lang="en-US" smtClean="0">
                <a:solidFill>
                  <a:srgbClr val="D1282E"/>
                </a:solidFill>
              </a:rPr>
              <a:pPr/>
              <a:t>32</a:t>
            </a:fld>
            <a:endParaRPr lang="en-US">
              <a:solidFill>
                <a:srgbClr val="D1282E"/>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2819400"/>
            <a:ext cx="3276600" cy="3539992"/>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 y="3276600"/>
            <a:ext cx="4381500" cy="2921000"/>
          </a:xfrm>
          <a:prstGeom prst="rect">
            <a:avLst/>
          </a:prstGeom>
        </p:spPr>
      </p:pic>
    </p:spTree>
    <p:extLst>
      <p:ext uri="{BB962C8B-B14F-4D97-AF65-F5344CB8AC3E}">
        <p14:creationId xmlns:p14="http://schemas.microsoft.com/office/powerpoint/2010/main" val="371655474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recent </a:t>
            </a:r>
            <a:r>
              <a:rPr lang="en-US" dirty="0" err="1" smtClean="0"/>
              <a:t>facebook</a:t>
            </a:r>
            <a:r>
              <a:rPr lang="en-US" dirty="0" smtClean="0"/>
              <a:t> improvements</a:t>
            </a:r>
            <a:endParaRPr lang="en-US" dirty="0"/>
          </a:p>
        </p:txBody>
      </p:sp>
      <p:sp>
        <p:nvSpPr>
          <p:cNvPr id="3" name="Content Placeholder 2"/>
          <p:cNvSpPr>
            <a:spLocks noGrp="1"/>
          </p:cNvSpPr>
          <p:nvPr>
            <p:ph idx="1"/>
          </p:nvPr>
        </p:nvSpPr>
        <p:spPr>
          <a:xfrm>
            <a:off x="457200" y="1447800"/>
            <a:ext cx="7620000" cy="4373563"/>
          </a:xfrm>
        </p:spPr>
        <p:txBody>
          <a:bodyPr>
            <a:normAutofit/>
          </a:bodyPr>
          <a:lstStyle/>
          <a:p>
            <a:pPr marL="0" lvl="1" indent="0">
              <a:spcAft>
                <a:spcPts val="600"/>
              </a:spcAft>
              <a:buClrTx/>
              <a:buNone/>
            </a:pPr>
            <a:r>
              <a:rPr lang="en-US" dirty="0" smtClean="0"/>
              <a:t>Timeline format lends well to telling Tesla’s brand story.</a:t>
            </a:r>
          </a:p>
          <a:p>
            <a:pPr marL="0" lvl="1" indent="0">
              <a:spcAft>
                <a:spcPts val="600"/>
              </a:spcAft>
              <a:buClrTx/>
              <a:buNone/>
            </a:pPr>
            <a:endParaRPr lang="en-US" dirty="0"/>
          </a:p>
        </p:txBody>
      </p:sp>
      <p:sp>
        <p:nvSpPr>
          <p:cNvPr id="4" name="Slide Number Placeholder 3"/>
          <p:cNvSpPr>
            <a:spLocks noGrp="1"/>
          </p:cNvSpPr>
          <p:nvPr>
            <p:ph type="sldNum" sz="quarter" idx="12"/>
          </p:nvPr>
        </p:nvSpPr>
        <p:spPr/>
        <p:txBody>
          <a:bodyPr/>
          <a:lstStyle/>
          <a:p>
            <a:fld id="{F38DF745-7D3F-47F4-83A3-874385CFAA69}" type="slidenum">
              <a:rPr lang="en-US" smtClean="0">
                <a:solidFill>
                  <a:srgbClr val="D1282E"/>
                </a:solidFill>
              </a:rPr>
              <a:pPr/>
              <a:t>33</a:t>
            </a:fld>
            <a:endParaRPr lang="en-US">
              <a:solidFill>
                <a:srgbClr val="D1282E"/>
              </a:soli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904999"/>
            <a:ext cx="7772400" cy="4520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0800" y="304800"/>
            <a:ext cx="1524000" cy="1219200"/>
          </a:xfrm>
          <a:prstGeom prst="rect">
            <a:avLst/>
          </a:prstGeom>
        </p:spPr>
      </p:pic>
    </p:spTree>
    <p:extLst>
      <p:ext uri="{BB962C8B-B14F-4D97-AF65-F5344CB8AC3E}">
        <p14:creationId xmlns:p14="http://schemas.microsoft.com/office/powerpoint/2010/main" val="19359997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38DF745-7D3F-47F4-83A3-874385CFAA69}" type="slidenum">
              <a:rPr lang="en-US" smtClean="0">
                <a:solidFill>
                  <a:srgbClr val="D1282E"/>
                </a:solidFill>
              </a:rPr>
              <a:pPr/>
              <a:t>34</a:t>
            </a:fld>
            <a:endParaRPr lang="en-US">
              <a:solidFill>
                <a:srgbClr val="D1282E"/>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990600"/>
            <a:ext cx="6858000" cy="5360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p:txBody>
          <a:bodyPr/>
          <a:lstStyle/>
          <a:p>
            <a:r>
              <a:rPr lang="en-US" dirty="0" smtClean="0"/>
              <a:t>Photos</a:t>
            </a:r>
            <a:br>
              <a:rPr lang="en-US" dirty="0" smtClean="0"/>
            </a:b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0"/>
            <a:ext cx="1524000" cy="1219200"/>
          </a:xfrm>
          <a:prstGeom prst="rect">
            <a:avLst/>
          </a:prstGeom>
        </p:spPr>
      </p:pic>
    </p:spTree>
    <p:extLst>
      <p:ext uri="{BB962C8B-B14F-4D97-AF65-F5344CB8AC3E}">
        <p14:creationId xmlns:p14="http://schemas.microsoft.com/office/powerpoint/2010/main" val="18226401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kern="1200" cap="all" spc="-60" baseline="0" dirty="0" smtClean="0">
                <a:solidFill>
                  <a:schemeClr val="tx2"/>
                </a:solidFill>
                <a:effectLst/>
                <a:latin typeface="+mj-lt"/>
                <a:ea typeface="+mj-ea"/>
                <a:cs typeface="+mj-cs"/>
              </a:rPr>
              <a:t>Tesla</a:t>
            </a:r>
            <a:r>
              <a:rPr lang="en-US" sz="3600" kern="1200" cap="all" spc="-60" dirty="0" smtClean="0">
                <a:solidFill>
                  <a:schemeClr val="tx2"/>
                </a:solidFill>
                <a:effectLst/>
                <a:latin typeface="+mj-lt"/>
                <a:ea typeface="+mj-ea"/>
                <a:cs typeface="+mj-cs"/>
              </a:rPr>
              <a:t> </a:t>
            </a:r>
            <a:r>
              <a:rPr lang="en-US" sz="3600" kern="1200" cap="all" spc="-60" dirty="0" err="1" smtClean="0">
                <a:solidFill>
                  <a:schemeClr val="tx2"/>
                </a:solidFill>
                <a:effectLst/>
                <a:latin typeface="+mj-lt"/>
                <a:ea typeface="+mj-ea"/>
                <a:cs typeface="+mj-cs"/>
              </a:rPr>
              <a:t>tv</a:t>
            </a:r>
            <a:r>
              <a:rPr lang="en-US" sz="3600" kern="1200" cap="all" spc="-60" dirty="0" smtClean="0">
                <a:solidFill>
                  <a:schemeClr val="tx2"/>
                </a:solidFill>
                <a:effectLst/>
                <a:latin typeface="+mj-lt"/>
                <a:ea typeface="+mj-ea"/>
                <a:cs typeface="+mj-cs"/>
              </a:rPr>
              <a:t/>
            </a:r>
            <a:br>
              <a:rPr lang="en-US" sz="3600" kern="1200" cap="all" spc="-60" dirty="0" smtClean="0">
                <a:solidFill>
                  <a:schemeClr val="tx2"/>
                </a:solidFill>
                <a:effectLst/>
                <a:latin typeface="+mj-lt"/>
                <a:ea typeface="+mj-ea"/>
                <a:cs typeface="+mj-cs"/>
              </a:rPr>
            </a:br>
            <a:endParaRPr lang="en-US" dirty="0"/>
          </a:p>
        </p:txBody>
      </p:sp>
      <p:sp>
        <p:nvSpPr>
          <p:cNvPr id="4" name="Slide Number Placeholder 3"/>
          <p:cNvSpPr>
            <a:spLocks noGrp="1"/>
          </p:cNvSpPr>
          <p:nvPr>
            <p:ph type="sldNum" sz="quarter" idx="12"/>
          </p:nvPr>
        </p:nvSpPr>
        <p:spPr/>
        <p:txBody>
          <a:bodyPr/>
          <a:lstStyle/>
          <a:p>
            <a:fld id="{F38DF745-7D3F-47F4-83A3-874385CFAA69}" type="slidenum">
              <a:rPr lang="en-US" smtClean="0">
                <a:solidFill>
                  <a:srgbClr val="D1282E"/>
                </a:solidFill>
              </a:rPr>
              <a:pPr/>
              <a:t>35</a:t>
            </a:fld>
            <a:endParaRPr lang="en-US">
              <a:solidFill>
                <a:srgbClr val="D1282E"/>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0" y="0"/>
            <a:ext cx="1524000" cy="1219200"/>
          </a:xfrm>
          <a:prstGeom prst="rect">
            <a:avLst/>
          </a:prstGeom>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927" y="914400"/>
            <a:ext cx="8411873"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40752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kern="1200" cap="all" spc="-60" baseline="0" dirty="0" smtClean="0">
                <a:solidFill>
                  <a:schemeClr val="tx2"/>
                </a:solidFill>
                <a:effectLst/>
                <a:latin typeface="+mj-lt"/>
                <a:ea typeface="+mj-ea"/>
                <a:cs typeface="+mj-cs"/>
              </a:rPr>
              <a:t>Design studio</a:t>
            </a:r>
            <a:br>
              <a:rPr lang="en-US" sz="3600" kern="1200" cap="all" spc="-60" baseline="0" dirty="0" smtClean="0">
                <a:solidFill>
                  <a:schemeClr val="tx2"/>
                </a:solidFill>
                <a:effectLst/>
                <a:latin typeface="+mj-lt"/>
                <a:ea typeface="+mj-ea"/>
                <a:cs typeface="+mj-cs"/>
              </a:rPr>
            </a:br>
            <a:endParaRPr lang="en-US" dirty="0"/>
          </a:p>
        </p:txBody>
      </p:sp>
      <p:sp>
        <p:nvSpPr>
          <p:cNvPr id="4" name="Slide Number Placeholder 3"/>
          <p:cNvSpPr>
            <a:spLocks noGrp="1"/>
          </p:cNvSpPr>
          <p:nvPr>
            <p:ph type="sldNum" sz="quarter" idx="12"/>
          </p:nvPr>
        </p:nvSpPr>
        <p:spPr/>
        <p:txBody>
          <a:bodyPr/>
          <a:lstStyle/>
          <a:p>
            <a:fld id="{F38DF745-7D3F-47F4-83A3-874385CFAA69}" type="slidenum">
              <a:rPr lang="en-US" smtClean="0">
                <a:solidFill>
                  <a:srgbClr val="D1282E"/>
                </a:solidFill>
              </a:rPr>
              <a:pPr/>
              <a:t>36</a:t>
            </a:fld>
            <a:endParaRPr lang="en-US">
              <a:solidFill>
                <a:srgbClr val="D1282E"/>
              </a:solidFill>
            </a:endParaRPr>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219199"/>
            <a:ext cx="7696200" cy="5115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0"/>
            <a:ext cx="1524000" cy="1219200"/>
          </a:xfrm>
          <a:prstGeom prst="rect">
            <a:avLst/>
          </a:prstGeom>
        </p:spPr>
      </p:pic>
    </p:spTree>
    <p:extLst>
      <p:ext uri="{BB962C8B-B14F-4D97-AF65-F5344CB8AC3E}">
        <p14:creationId xmlns:p14="http://schemas.microsoft.com/office/powerpoint/2010/main" val="30323814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Events</a:t>
            </a:r>
            <a:br>
              <a:rPr lang="en-US" dirty="0" smtClean="0"/>
            </a:br>
            <a:endParaRPr lang="en-US" dirty="0"/>
          </a:p>
        </p:txBody>
      </p:sp>
      <p:sp>
        <p:nvSpPr>
          <p:cNvPr id="4" name="Slide Number Placeholder 3"/>
          <p:cNvSpPr>
            <a:spLocks noGrp="1"/>
          </p:cNvSpPr>
          <p:nvPr>
            <p:ph type="sldNum" sz="quarter" idx="12"/>
          </p:nvPr>
        </p:nvSpPr>
        <p:spPr/>
        <p:txBody>
          <a:bodyPr/>
          <a:lstStyle/>
          <a:p>
            <a:fld id="{F38DF745-7D3F-47F4-83A3-874385CFAA69}" type="slidenum">
              <a:rPr lang="en-US" smtClean="0">
                <a:solidFill>
                  <a:srgbClr val="D1282E"/>
                </a:solidFill>
              </a:rPr>
              <a:pPr/>
              <a:t>37</a:t>
            </a:fld>
            <a:endParaRPr lang="en-US">
              <a:solidFill>
                <a:srgbClr val="D1282E"/>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295400"/>
            <a:ext cx="8192567" cy="3929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3800" y="0"/>
            <a:ext cx="1524000" cy="1219200"/>
          </a:xfrm>
          <a:prstGeom prst="rect">
            <a:avLst/>
          </a:prstGeom>
        </p:spPr>
      </p:pic>
    </p:spTree>
    <p:extLst>
      <p:ext uri="{BB962C8B-B14F-4D97-AF65-F5344CB8AC3E}">
        <p14:creationId xmlns:p14="http://schemas.microsoft.com/office/powerpoint/2010/main" val="40108638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5791200" cy="1371600"/>
          </a:xfrm>
        </p:spPr>
        <p:txBody>
          <a:bodyPr>
            <a:normAutofit/>
          </a:bodyPr>
          <a:lstStyle/>
          <a:p>
            <a:r>
              <a:rPr lang="en-US" dirty="0" smtClean="0"/>
              <a:t>Top tesla fans</a:t>
            </a:r>
            <a:br>
              <a:rPr lang="en-US" dirty="0" smtClean="0"/>
            </a:br>
            <a:endParaRPr lang="en-US" dirty="0"/>
          </a:p>
        </p:txBody>
      </p:sp>
      <p:sp>
        <p:nvSpPr>
          <p:cNvPr id="4" name="Slide Number Placeholder 3"/>
          <p:cNvSpPr>
            <a:spLocks noGrp="1"/>
          </p:cNvSpPr>
          <p:nvPr>
            <p:ph type="sldNum" sz="quarter" idx="12"/>
          </p:nvPr>
        </p:nvSpPr>
        <p:spPr/>
        <p:txBody>
          <a:bodyPr/>
          <a:lstStyle/>
          <a:p>
            <a:fld id="{F38DF745-7D3F-47F4-83A3-874385CFAA69}" type="slidenum">
              <a:rPr lang="en-US" smtClean="0">
                <a:solidFill>
                  <a:srgbClr val="D1282E"/>
                </a:solidFill>
              </a:rPr>
              <a:pPr/>
              <a:t>38</a:t>
            </a:fld>
            <a:endParaRPr lang="en-US">
              <a:solidFill>
                <a:srgbClr val="D1282E"/>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0" y="0"/>
            <a:ext cx="1333500" cy="1066800"/>
          </a:xfrm>
          <a:prstGeom prst="rect">
            <a:avLst/>
          </a:prstGeom>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881" y="990600"/>
            <a:ext cx="2016078" cy="654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1617439"/>
            <a:ext cx="2021159" cy="1585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645" y="3203046"/>
            <a:ext cx="2020313" cy="1140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67000" y="990600"/>
            <a:ext cx="5943600" cy="3404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81089" y="4495800"/>
            <a:ext cx="6767511" cy="2192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06761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38DF745-7D3F-47F4-83A3-874385CFAA69}" type="slidenum">
              <a:rPr lang="en-US" smtClean="0">
                <a:solidFill>
                  <a:srgbClr val="D1282E"/>
                </a:solidFill>
              </a:rPr>
              <a:pPr/>
              <a:t>39</a:t>
            </a:fld>
            <a:endParaRPr lang="en-US">
              <a:solidFill>
                <a:srgbClr val="D1282E"/>
              </a:soli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7800" y="651008"/>
            <a:ext cx="3276600" cy="3539992"/>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4191000"/>
            <a:ext cx="6096000" cy="2286000"/>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 y="889000"/>
            <a:ext cx="4953000" cy="3302000"/>
          </a:xfrm>
          <a:prstGeom prst="rect">
            <a:avLst/>
          </a:prstGeom>
        </p:spPr>
      </p:pic>
    </p:spTree>
    <p:extLst>
      <p:ext uri="{BB962C8B-B14F-4D97-AF65-F5344CB8AC3E}">
        <p14:creationId xmlns:p14="http://schemas.microsoft.com/office/powerpoint/2010/main" val="34481058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524000" y="228600"/>
            <a:ext cx="6172200" cy="6405114"/>
          </a:xfrm>
        </p:spPr>
      </p:pic>
    </p:spTree>
    <p:extLst>
      <p:ext uri="{BB962C8B-B14F-4D97-AF65-F5344CB8AC3E}">
        <p14:creationId xmlns:p14="http://schemas.microsoft.com/office/powerpoint/2010/main" val="16114983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Facebook: You’re doing it right:</a:t>
            </a:r>
            <a:endParaRPr lang="en-US" dirty="0"/>
          </a:p>
        </p:txBody>
      </p:sp>
      <p:sp>
        <p:nvSpPr>
          <p:cNvPr id="3" name="Subtitle 2"/>
          <p:cNvSpPr>
            <a:spLocks noGrp="1"/>
          </p:cNvSpPr>
          <p:nvPr>
            <p:ph type="subTitle" idx="1"/>
          </p:nvPr>
        </p:nvSpPr>
        <p:spPr/>
        <p:txBody>
          <a:bodyPr/>
          <a:lstStyle/>
          <a:p>
            <a:r>
              <a:rPr lang="en-US" sz="4800" dirty="0" err="1" smtClean="0"/>
              <a:t>Popcap</a:t>
            </a:r>
            <a:r>
              <a:rPr lang="en-US" sz="4800" dirty="0" smtClean="0"/>
              <a:t> Games</a:t>
            </a:r>
            <a:r>
              <a:rPr lang="en-US" sz="4800" dirty="0" smtClean="0"/>
              <a:t>!</a:t>
            </a:r>
          </a:p>
          <a:p>
            <a:r>
              <a:rPr lang="en-US" dirty="0" smtClean="0"/>
              <a:t>Daryl Summers</a:t>
            </a:r>
            <a:endParaRPr lang="en-US" dirty="0"/>
          </a:p>
        </p:txBody>
      </p:sp>
    </p:spTree>
    <p:extLst>
      <p:ext uri="{BB962C8B-B14F-4D97-AF65-F5344CB8AC3E}">
        <p14:creationId xmlns:p14="http://schemas.microsoft.com/office/powerpoint/2010/main" val="29297117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05621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 authentic</a:t>
            </a:r>
            <a:endParaRPr lang="en-US" dirty="0"/>
          </a:p>
        </p:txBody>
      </p:sp>
      <p:sp>
        <p:nvSpPr>
          <p:cNvPr id="3" name="Content Placeholder 2"/>
          <p:cNvSpPr>
            <a:spLocks noGrp="1"/>
          </p:cNvSpPr>
          <p:nvPr>
            <p:ph idx="1"/>
          </p:nvPr>
        </p:nvSpPr>
        <p:spPr/>
        <p:txBody>
          <a:bodyPr/>
          <a:lstStyle/>
          <a:p>
            <a:r>
              <a:rPr lang="en-US" dirty="0" smtClean="0"/>
              <a:t>When </a:t>
            </a:r>
            <a:r>
              <a:rPr lang="en-US" dirty="0" err="1" smtClean="0"/>
              <a:t>Popcap</a:t>
            </a:r>
            <a:r>
              <a:rPr lang="en-US" dirty="0" smtClean="0"/>
              <a:t> Games needed to change their platform and that was going to affect their committed, </a:t>
            </a:r>
            <a:r>
              <a:rPr lang="en-US" u="sng" dirty="0" smtClean="0"/>
              <a:t>paying</a:t>
            </a:r>
            <a:r>
              <a:rPr lang="en-US" dirty="0" smtClean="0"/>
              <a:t> game players, they spent a great deal of time working on a backstory for why things needed to change and made it fun.</a:t>
            </a:r>
          </a:p>
          <a:p>
            <a:r>
              <a:rPr lang="en-US" dirty="0" smtClean="0"/>
              <a:t>They also planned ahead and not only let the players know how to expect the change but created a special welcome for them.</a:t>
            </a:r>
            <a:endParaRPr lang="en-US" dirty="0"/>
          </a:p>
        </p:txBody>
      </p:sp>
    </p:spTree>
    <p:extLst>
      <p:ext uri="{BB962C8B-B14F-4D97-AF65-F5344CB8AC3E}">
        <p14:creationId xmlns:p14="http://schemas.microsoft.com/office/powerpoint/2010/main" val="95692030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395,000 Likes</a:t>
            </a:r>
            <a:endParaRPr lang="en-US" dirty="0"/>
          </a:p>
        </p:txBody>
      </p:sp>
      <p:sp>
        <p:nvSpPr>
          <p:cNvPr id="3" name="Content Placeholder 2"/>
          <p:cNvSpPr>
            <a:spLocks noGrp="1"/>
          </p:cNvSpPr>
          <p:nvPr>
            <p:ph idx="1"/>
          </p:nvPr>
        </p:nvSpPr>
        <p:spPr/>
        <p:txBody>
          <a:bodyPr/>
          <a:lstStyle/>
          <a:p>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56259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Connected Marketing</a:t>
            </a:r>
            <a:endParaRPr lang="en-US" dirty="0"/>
          </a:p>
        </p:txBody>
      </p:sp>
      <p:sp>
        <p:nvSpPr>
          <p:cNvPr id="3" name="Content Placeholder 2"/>
          <p:cNvSpPr>
            <a:spLocks noGrp="1"/>
          </p:cNvSpPr>
          <p:nvPr>
            <p:ph idx="1"/>
          </p:nvPr>
        </p:nvSpPr>
        <p:spPr/>
        <p:txBody>
          <a:bodyPr/>
          <a:lstStyle/>
          <a:p>
            <a:r>
              <a:rPr lang="en-US" dirty="0" err="1" smtClean="0"/>
              <a:t>Popcap</a:t>
            </a:r>
            <a:r>
              <a:rPr lang="en-US" dirty="0" smtClean="0"/>
              <a:t> Games achieves this by integrating stories with </a:t>
            </a:r>
            <a:r>
              <a:rPr lang="en-US" dirty="0" err="1" smtClean="0"/>
              <a:t>with</a:t>
            </a:r>
            <a:r>
              <a:rPr lang="en-US" dirty="0" smtClean="0"/>
              <a:t> highly analyzed Social Activation Strategies to activate their ‘channels’.</a:t>
            </a:r>
          </a:p>
          <a:p>
            <a:r>
              <a:rPr lang="en-US" dirty="0" smtClean="0"/>
              <a:t>They have calculated the ‘value of a fan’ and realized that for games that number is 7x.</a:t>
            </a:r>
          </a:p>
          <a:p>
            <a:r>
              <a:rPr lang="en-US" dirty="0" smtClean="0"/>
              <a:t>Meaning if they can engage that fan, the fan is 7x more likely to purchase a game.</a:t>
            </a:r>
            <a:endParaRPr lang="en-US" dirty="0"/>
          </a:p>
        </p:txBody>
      </p:sp>
    </p:spTree>
    <p:extLst>
      <p:ext uri="{BB962C8B-B14F-4D97-AF65-F5344CB8AC3E}">
        <p14:creationId xmlns:p14="http://schemas.microsoft.com/office/powerpoint/2010/main" val="340911275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But that is so easy with a game!</a:t>
            </a:r>
            <a:endParaRPr lang="en-US" dirty="0"/>
          </a:p>
        </p:txBody>
      </p:sp>
      <p:sp>
        <p:nvSpPr>
          <p:cNvPr id="3" name="Content Placeholder 2"/>
          <p:cNvSpPr>
            <a:spLocks noGrp="1"/>
          </p:cNvSpPr>
          <p:nvPr>
            <p:ph idx="1"/>
          </p:nvPr>
        </p:nvSpPr>
        <p:spPr/>
        <p:txBody>
          <a:bodyPr>
            <a:normAutofit lnSpcReduction="10000"/>
          </a:bodyPr>
          <a:lstStyle/>
          <a:p>
            <a:r>
              <a:rPr lang="en-US" dirty="0" smtClean="0"/>
              <a:t>It is true, the challenge for other companies to get that kind of fan may be more difficult, but hopefully that is where we come in.</a:t>
            </a:r>
          </a:p>
          <a:p>
            <a:r>
              <a:rPr lang="en-US" dirty="0" smtClean="0"/>
              <a:t>A fan is a fan.</a:t>
            </a:r>
          </a:p>
          <a:p>
            <a:r>
              <a:rPr lang="en-US" dirty="0" smtClean="0"/>
              <a:t>Give them some value, something fun, a deal, knowledge of a new product they might like, a coupon to try it, in return for their attention.</a:t>
            </a:r>
          </a:p>
          <a:p>
            <a:r>
              <a:rPr lang="en-US" dirty="0" smtClean="0"/>
              <a:t>Use Facebook as a ‘front line’ for your company.</a:t>
            </a:r>
            <a:endParaRPr lang="en-US" dirty="0"/>
          </a:p>
        </p:txBody>
      </p:sp>
    </p:spTree>
    <p:extLst>
      <p:ext uri="{BB962C8B-B14F-4D97-AF65-F5344CB8AC3E}">
        <p14:creationId xmlns:p14="http://schemas.microsoft.com/office/powerpoint/2010/main" val="34038944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PopCap</a:t>
            </a:r>
            <a:r>
              <a:rPr lang="en-US" dirty="0" smtClean="0"/>
              <a:t> Games was started in 2000</a:t>
            </a:r>
            <a:endParaRPr lang="en-US" dirty="0"/>
          </a:p>
        </p:txBody>
      </p:sp>
      <p:sp>
        <p:nvSpPr>
          <p:cNvPr id="3" name="Content Placeholder 2"/>
          <p:cNvSpPr>
            <a:spLocks noGrp="1"/>
          </p:cNvSpPr>
          <p:nvPr>
            <p:ph idx="1"/>
          </p:nvPr>
        </p:nvSpPr>
        <p:spPr/>
        <p:txBody>
          <a:bodyPr/>
          <a:lstStyle/>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164198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Sold for 1.3 Billion!</a:t>
            </a:r>
            <a:endParaRPr lang="en-US" dirty="0"/>
          </a:p>
        </p:txBody>
      </p:sp>
      <p:sp>
        <p:nvSpPr>
          <p:cNvPr id="3" name="Content Placeholder 2"/>
          <p:cNvSpPr>
            <a:spLocks noGrp="1"/>
          </p:cNvSpPr>
          <p:nvPr>
            <p:ph idx="1"/>
          </p:nvPr>
        </p:nvSpPr>
        <p:spPr/>
        <p:txBody>
          <a:bodyPr/>
          <a:lstStyle/>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720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914509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Rlogo.tiff"/>
          <p:cNvPicPr>
            <a:picLocks noChangeAspect="1"/>
          </p:cNvPicPr>
          <p:nvPr/>
        </p:nvPicPr>
        <p:blipFill>
          <a:blip r:embed="rId2"/>
          <a:stretch>
            <a:fillRect/>
          </a:stretch>
        </p:blipFill>
        <p:spPr>
          <a:xfrm>
            <a:off x="630460" y="2304654"/>
            <a:ext cx="8052447" cy="1295796"/>
          </a:xfrm>
          <a:prstGeom prst="rect">
            <a:avLst/>
          </a:prstGeom>
        </p:spPr>
      </p:pic>
    </p:spTree>
    <p:extLst>
      <p:ext uri="{BB962C8B-B14F-4D97-AF65-F5344CB8AC3E}">
        <p14:creationId xmlns:p14="http://schemas.microsoft.com/office/powerpoint/2010/main" val="205469641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Moms Rising</a:t>
            </a:r>
            <a:endParaRPr lang="en-US" dirty="0"/>
          </a:p>
        </p:txBody>
      </p:sp>
      <p:sp>
        <p:nvSpPr>
          <p:cNvPr id="3" name="Content Placeholder 2"/>
          <p:cNvSpPr>
            <a:spLocks noGrp="1"/>
          </p:cNvSpPr>
          <p:nvPr>
            <p:ph idx="1"/>
          </p:nvPr>
        </p:nvSpPr>
        <p:spPr/>
        <p:txBody>
          <a:bodyPr>
            <a:normAutofit/>
          </a:bodyPr>
          <a:lstStyle/>
          <a:p>
            <a:r>
              <a:rPr lang="en-US" b="1" dirty="0" smtClean="0">
                <a:solidFill>
                  <a:srgbClr val="4F81BD"/>
                </a:solidFill>
              </a:rPr>
              <a:t>Started:</a:t>
            </a:r>
            <a:r>
              <a:rPr lang="en-US" dirty="0" smtClean="0"/>
              <a:t> 2006 by Kristen Rowe-</a:t>
            </a:r>
            <a:r>
              <a:rPr lang="en-US" dirty="0" err="1" smtClean="0"/>
              <a:t>Finkbeiner</a:t>
            </a:r>
            <a:r>
              <a:rPr lang="en-US" dirty="0" smtClean="0"/>
              <a:t> and Joan Blades, co-founder of </a:t>
            </a:r>
            <a:r>
              <a:rPr lang="en-US" dirty="0" err="1" smtClean="0"/>
              <a:t>MoveOn.org</a:t>
            </a:r>
            <a:endParaRPr lang="en-US" dirty="0" smtClean="0"/>
          </a:p>
          <a:p>
            <a:r>
              <a:rPr lang="en-US" b="1" dirty="0" smtClean="0">
                <a:solidFill>
                  <a:schemeClr val="accent2"/>
                </a:solidFill>
              </a:rPr>
              <a:t>Purpose: </a:t>
            </a:r>
            <a:r>
              <a:rPr lang="en-US" dirty="0" smtClean="0"/>
              <a:t>to organize mothers to speak out in favor of family-friendly policies</a:t>
            </a:r>
            <a:endParaRPr lang="en-US" b="1" dirty="0" smtClean="0">
              <a:solidFill>
                <a:schemeClr val="tx2"/>
              </a:solidFill>
            </a:endParaRPr>
          </a:p>
          <a:p>
            <a:r>
              <a:rPr lang="en-US" b="1" dirty="0" smtClean="0">
                <a:solidFill>
                  <a:schemeClr val="tx2"/>
                </a:solidFill>
              </a:rPr>
              <a:t>Going Viral:</a:t>
            </a:r>
            <a:r>
              <a:rPr lang="en-US" dirty="0" smtClean="0"/>
              <a:t> In 2009 created a “Mother of the Year” video</a:t>
            </a:r>
          </a:p>
          <a:p>
            <a:pPr lvl="1"/>
            <a:r>
              <a:rPr lang="en-US" dirty="0" smtClean="0"/>
              <a:t>Over 12 million views</a:t>
            </a:r>
          </a:p>
          <a:p>
            <a:pPr lvl="1"/>
            <a:r>
              <a:rPr lang="en-US" dirty="0" smtClean="0"/>
              <a:t>1 million new members (from 160k)</a:t>
            </a:r>
          </a:p>
          <a:p>
            <a:endParaRPr lang="en-US" dirty="0"/>
          </a:p>
        </p:txBody>
      </p:sp>
    </p:spTree>
    <p:extLst>
      <p:ext uri="{BB962C8B-B14F-4D97-AF65-F5344CB8AC3E}">
        <p14:creationId xmlns:p14="http://schemas.microsoft.com/office/powerpoint/2010/main" val="18820828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133600" y="13855"/>
            <a:ext cx="4845467" cy="6867198"/>
          </a:xfrm>
        </p:spPr>
      </p:pic>
    </p:spTree>
    <p:extLst>
      <p:ext uri="{BB962C8B-B14F-4D97-AF65-F5344CB8AC3E}">
        <p14:creationId xmlns:p14="http://schemas.microsoft.com/office/powerpoint/2010/main" val="358694427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1F497D"/>
                </a:solidFill>
              </a:rPr>
              <a:t>The Video</a:t>
            </a:r>
            <a:endParaRPr lang="en-US" b="1" dirty="0">
              <a:solidFill>
                <a:srgbClr val="1F497D"/>
              </a:solidFill>
            </a:endParaRPr>
          </a:p>
        </p:txBody>
      </p:sp>
      <p:sp>
        <p:nvSpPr>
          <p:cNvPr id="3" name="Content Placeholder 2"/>
          <p:cNvSpPr>
            <a:spLocks noGrp="1"/>
          </p:cNvSpPr>
          <p:nvPr>
            <p:ph idx="1"/>
          </p:nvPr>
        </p:nvSpPr>
        <p:spPr/>
        <p:txBody>
          <a:bodyPr/>
          <a:lstStyle/>
          <a:p>
            <a:r>
              <a:rPr lang="en-US" dirty="0">
                <a:hlinkClick r:id="rId2"/>
              </a:rPr>
              <a:t>http://moty09.cnnbcvideo.com</a:t>
            </a:r>
            <a:r>
              <a:rPr lang="en-US" dirty="0" smtClean="0">
                <a:hlinkClick r:id=""/>
              </a:rPr>
              <a:t>/</a:t>
            </a:r>
          </a:p>
          <a:p>
            <a:r>
              <a:rPr lang="en-US" dirty="0" smtClean="0">
                <a:hlinkClick r:id=""/>
              </a:rPr>
              <a:t>http://moty09.cnnbcvideo.com/?nid=a__bPs1FhRpcGIiPxeHaMjI2NTY5MTc-</a:t>
            </a:r>
            <a:endParaRPr lang="en-US" dirty="0" smtClean="0"/>
          </a:p>
          <a:p>
            <a:endParaRPr lang="en-US" dirty="0" smtClean="0"/>
          </a:p>
          <a:p>
            <a:endParaRPr lang="en-US" dirty="0"/>
          </a:p>
        </p:txBody>
      </p:sp>
      <p:pic>
        <p:nvPicPr>
          <p:cNvPr id="4" name="Picture 3" descr="MomOfYear.tiff">
            <a:hlinkClick r:id="rId3"/>
          </p:cNvPr>
          <p:cNvPicPr>
            <a:picLocks noChangeAspect="1"/>
          </p:cNvPicPr>
          <p:nvPr/>
        </p:nvPicPr>
        <p:blipFill>
          <a:blip r:embed="rId4"/>
          <a:stretch>
            <a:fillRect/>
          </a:stretch>
        </p:blipFill>
        <p:spPr>
          <a:xfrm>
            <a:off x="0" y="1417638"/>
            <a:ext cx="9144000" cy="5426476"/>
          </a:xfrm>
          <a:prstGeom prst="rect">
            <a:avLst/>
          </a:prstGeom>
        </p:spPr>
      </p:pic>
    </p:spTree>
    <p:extLst>
      <p:ext uri="{BB962C8B-B14F-4D97-AF65-F5344CB8AC3E}">
        <p14:creationId xmlns:p14="http://schemas.microsoft.com/office/powerpoint/2010/main" val="213677285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2"/>
                </a:solidFill>
              </a:rPr>
              <a:t>How they’re using </a:t>
            </a:r>
            <a:r>
              <a:rPr lang="en-US" b="1" dirty="0" err="1" smtClean="0">
                <a:solidFill>
                  <a:schemeClr val="tx2"/>
                </a:solidFill>
              </a:rPr>
              <a:t>Facebook</a:t>
            </a:r>
            <a:endParaRPr lang="en-US" b="1" dirty="0">
              <a:solidFill>
                <a:schemeClr val="tx2"/>
              </a:solidFill>
            </a:endParaRPr>
          </a:p>
        </p:txBody>
      </p:sp>
      <p:sp>
        <p:nvSpPr>
          <p:cNvPr id="3" name="Content Placeholder 2"/>
          <p:cNvSpPr>
            <a:spLocks noGrp="1"/>
          </p:cNvSpPr>
          <p:nvPr>
            <p:ph idx="1"/>
          </p:nvPr>
        </p:nvSpPr>
        <p:spPr>
          <a:xfrm>
            <a:off x="457200" y="1613158"/>
            <a:ext cx="8229600" cy="4525963"/>
          </a:xfrm>
        </p:spPr>
        <p:txBody>
          <a:bodyPr>
            <a:normAutofit/>
          </a:bodyPr>
          <a:lstStyle/>
          <a:p>
            <a:pPr>
              <a:buNone/>
            </a:pPr>
            <a:r>
              <a:rPr lang="en-US" b="1" dirty="0" smtClean="0">
                <a:solidFill>
                  <a:schemeClr val="tx2"/>
                </a:solidFill>
              </a:rPr>
              <a:t>By the Numbers:</a:t>
            </a:r>
            <a:r>
              <a:rPr lang="en-US" b="1" dirty="0" smtClean="0">
                <a:solidFill>
                  <a:schemeClr val="accent1"/>
                </a:solidFill>
              </a:rPr>
              <a:t> </a:t>
            </a:r>
            <a:r>
              <a:rPr lang="en-US" dirty="0" smtClean="0"/>
              <a:t>More than 22,500 fans and growing by the day</a:t>
            </a:r>
            <a:endParaRPr lang="en-US" b="1" dirty="0" smtClean="0"/>
          </a:p>
          <a:p>
            <a:pPr>
              <a:buNone/>
            </a:pPr>
            <a:r>
              <a:rPr lang="en-US" b="1" dirty="0" smtClean="0">
                <a:solidFill>
                  <a:schemeClr val="accent1"/>
                </a:solidFill>
              </a:rPr>
              <a:t>Where it fits in:</a:t>
            </a:r>
            <a:r>
              <a:rPr lang="en-US" dirty="0" smtClean="0"/>
              <a:t> One slice of their social strategy—includes blog, twitter, podcasts, email action alert system</a:t>
            </a:r>
          </a:p>
          <a:p>
            <a:pPr>
              <a:buNone/>
            </a:pPr>
            <a:r>
              <a:rPr lang="en-US" b="1" dirty="0" smtClean="0">
                <a:solidFill>
                  <a:schemeClr val="accent2"/>
                </a:solidFill>
              </a:rPr>
              <a:t>Best recent example:</a:t>
            </a:r>
            <a:r>
              <a:rPr lang="en-US" dirty="0" smtClean="0"/>
              <a:t> Compelling images with text: real stories of people affected by the Affordable Care Act</a:t>
            </a:r>
            <a:endParaRPr lang="en-US" dirty="0"/>
          </a:p>
        </p:txBody>
      </p:sp>
    </p:spTree>
    <p:extLst>
      <p:ext uri="{BB962C8B-B14F-4D97-AF65-F5344CB8AC3E}">
        <p14:creationId xmlns:p14="http://schemas.microsoft.com/office/powerpoint/2010/main" val="182171487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2"/>
                </a:solidFill>
              </a:rPr>
              <a:t>For example…</a:t>
            </a:r>
            <a:endParaRPr lang="en-US" b="1" dirty="0">
              <a:solidFill>
                <a:schemeClr val="accent2"/>
              </a:solidFill>
            </a:endParaRPr>
          </a:p>
        </p:txBody>
      </p:sp>
      <p:pic>
        <p:nvPicPr>
          <p:cNvPr id="9" name="Content Placeholder 8" descr="MR2.tiff"/>
          <p:cNvPicPr>
            <a:picLocks noGrp="1" noChangeAspect="1"/>
          </p:cNvPicPr>
          <p:nvPr>
            <p:ph idx="1"/>
          </p:nvPr>
        </p:nvPicPr>
        <p:blipFill>
          <a:blip r:embed="rId2"/>
          <a:srcRect l="-7612" r="-7612"/>
          <a:stretch>
            <a:fillRect/>
          </a:stretch>
        </p:blipFill>
        <p:spPr/>
      </p:pic>
    </p:spTree>
    <p:extLst>
      <p:ext uri="{BB962C8B-B14F-4D97-AF65-F5344CB8AC3E}">
        <p14:creationId xmlns:p14="http://schemas.microsoft.com/office/powerpoint/2010/main" val="199773383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accent1"/>
                </a:solidFill>
              </a:rPr>
              <a:t>Another example… and how they worked it</a:t>
            </a:r>
            <a:endParaRPr lang="en-US" b="1" dirty="0">
              <a:solidFill>
                <a:schemeClr val="accent1"/>
              </a:solidFill>
            </a:endParaRPr>
          </a:p>
        </p:txBody>
      </p:sp>
      <p:pic>
        <p:nvPicPr>
          <p:cNvPr id="5" name="Content Placeholder 4" descr="MR4.tiff"/>
          <p:cNvPicPr>
            <a:picLocks noGrp="1" noChangeAspect="1"/>
          </p:cNvPicPr>
          <p:nvPr>
            <p:ph sz="half" idx="1"/>
          </p:nvPr>
        </p:nvPicPr>
        <p:blipFill>
          <a:blip r:embed="rId2"/>
          <a:srcRect l="-13721" r="-13721"/>
          <a:stretch>
            <a:fillRect/>
          </a:stretch>
        </p:blipFill>
        <p:spPr/>
      </p:pic>
      <p:sp>
        <p:nvSpPr>
          <p:cNvPr id="4" name="Content Placeholder 3"/>
          <p:cNvSpPr>
            <a:spLocks noGrp="1"/>
          </p:cNvSpPr>
          <p:nvPr>
            <p:ph sz="half" idx="2"/>
          </p:nvPr>
        </p:nvSpPr>
        <p:spPr/>
        <p:txBody>
          <a:bodyPr>
            <a:normAutofit fontScale="92500" lnSpcReduction="10000"/>
          </a:bodyPr>
          <a:lstStyle/>
          <a:p>
            <a:r>
              <a:rPr lang="en-US" dirty="0" smtClean="0">
                <a:solidFill>
                  <a:schemeClr val="accent2"/>
                </a:solidFill>
              </a:rPr>
              <a:t>Timing:</a:t>
            </a:r>
            <a:r>
              <a:rPr lang="en-US" dirty="0" smtClean="0"/>
              <a:t> Shared late in week + night of last debate</a:t>
            </a:r>
          </a:p>
          <a:p>
            <a:r>
              <a:rPr lang="en-US" dirty="0" smtClean="0">
                <a:solidFill>
                  <a:srgbClr val="1F497D"/>
                </a:solidFill>
              </a:rPr>
              <a:t>Promotion:</a:t>
            </a:r>
            <a:r>
              <a:rPr lang="en-US" dirty="0" smtClean="0"/>
              <a:t> $30 promotion night of debate</a:t>
            </a:r>
          </a:p>
          <a:p>
            <a:r>
              <a:rPr lang="en-US" dirty="0" smtClean="0">
                <a:solidFill>
                  <a:schemeClr val="accent1"/>
                </a:solidFill>
              </a:rPr>
              <a:t>Results:</a:t>
            </a:r>
            <a:r>
              <a:rPr lang="en-US" dirty="0" smtClean="0"/>
              <a:t> 250 shares, 748 likes</a:t>
            </a:r>
          </a:p>
          <a:p>
            <a:r>
              <a:rPr lang="en-US" dirty="0" smtClean="0">
                <a:solidFill>
                  <a:schemeClr val="accent2"/>
                </a:solidFill>
              </a:rPr>
              <a:t>Tips: </a:t>
            </a:r>
            <a:r>
              <a:rPr lang="en-US" dirty="0" smtClean="0"/>
              <a:t>clear graphics, text that pops, sized for online and mobile</a:t>
            </a:r>
            <a:endParaRPr lang="en-US" dirty="0"/>
          </a:p>
        </p:txBody>
      </p:sp>
    </p:spTree>
    <p:extLst>
      <p:ext uri="{BB962C8B-B14F-4D97-AF65-F5344CB8AC3E}">
        <p14:creationId xmlns:p14="http://schemas.microsoft.com/office/powerpoint/2010/main" val="270354891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46138"/>
            <a:ext cx="8229600" cy="1143000"/>
          </a:xfrm>
        </p:spPr>
        <p:txBody>
          <a:bodyPr>
            <a:normAutofit fontScale="90000"/>
          </a:bodyPr>
          <a:lstStyle/>
          <a:p>
            <a:r>
              <a:rPr lang="en-US" dirty="0" smtClean="0">
                <a:solidFill>
                  <a:schemeClr val="tx2"/>
                </a:solidFill>
              </a:rPr>
              <a:t>Why are all these “likes” and shares important?</a:t>
            </a:r>
            <a:endParaRPr lang="en-US" dirty="0">
              <a:solidFill>
                <a:schemeClr val="tx2"/>
              </a:solidFill>
            </a:endParaRPr>
          </a:p>
        </p:txBody>
      </p:sp>
      <p:sp>
        <p:nvSpPr>
          <p:cNvPr id="3" name="Content Placeholder 2"/>
          <p:cNvSpPr>
            <a:spLocks noGrp="1"/>
          </p:cNvSpPr>
          <p:nvPr>
            <p:ph idx="1"/>
          </p:nvPr>
        </p:nvSpPr>
        <p:spPr/>
        <p:txBody>
          <a:bodyPr>
            <a:normAutofit/>
          </a:bodyPr>
          <a:lstStyle/>
          <a:p>
            <a:pPr>
              <a:buNone/>
            </a:pPr>
            <a:endParaRPr lang="en-US" b="1" dirty="0" smtClean="0"/>
          </a:p>
          <a:p>
            <a:pPr>
              <a:buNone/>
            </a:pPr>
            <a:endParaRPr lang="en-US" sz="2400" b="1" dirty="0" smtClean="0"/>
          </a:p>
          <a:p>
            <a:pPr algn="ctr">
              <a:buNone/>
            </a:pPr>
            <a:r>
              <a:rPr lang="en-US" sz="8300" b="1" dirty="0" smtClean="0">
                <a:solidFill>
                  <a:schemeClr val="accent2"/>
                </a:solidFill>
              </a:rPr>
              <a:t>EDGERANK</a:t>
            </a:r>
          </a:p>
        </p:txBody>
      </p:sp>
    </p:spTree>
    <p:extLst>
      <p:ext uri="{BB962C8B-B14F-4D97-AF65-F5344CB8AC3E}">
        <p14:creationId xmlns:p14="http://schemas.microsoft.com/office/powerpoint/2010/main" val="38017090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Asimple-Facebook-Infographic-Edgerank.png"/>
          <p:cNvPicPr>
            <a:picLocks noChangeAspect="1"/>
          </p:cNvPicPr>
          <p:nvPr/>
        </p:nvPicPr>
        <p:blipFill>
          <a:blip r:embed="rId2"/>
          <a:stretch>
            <a:fillRect/>
          </a:stretch>
        </p:blipFill>
        <p:spPr>
          <a:xfrm>
            <a:off x="2604976" y="0"/>
            <a:ext cx="3934047" cy="6858000"/>
          </a:xfrm>
          <a:prstGeom prst="rect">
            <a:avLst/>
          </a:prstGeom>
        </p:spPr>
      </p:pic>
    </p:spTree>
    <p:extLst>
      <p:ext uri="{BB962C8B-B14F-4D97-AF65-F5344CB8AC3E}">
        <p14:creationId xmlns:p14="http://schemas.microsoft.com/office/powerpoint/2010/main" val="315832265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wrap="square">
            <a:noAutofit/>
          </a:bodyPr>
          <a:lstStyle/>
          <a:p>
            <a:pPr>
              <a:spcAft>
                <a:spcPts val="1200"/>
              </a:spcAft>
              <a:buNone/>
            </a:pPr>
            <a:r>
              <a:rPr lang="en-US" dirty="0" smtClean="0">
                <a:solidFill>
                  <a:schemeClr val="tx2"/>
                </a:solidFill>
              </a:rPr>
              <a:t>	“It </a:t>
            </a:r>
            <a:r>
              <a:rPr lang="en-US" dirty="0">
                <a:solidFill>
                  <a:schemeClr val="tx2"/>
                </a:solidFill>
              </a:rPr>
              <a:t>is more important than ever to post content that your fans will actively engage with by “liking”, commenting or sharing. Your fans’ activity will show up in News Feeds and News Tickers where your posts may not. So continue to ask questions, share images and videos, encourage comments, and post content that people will “like” and share with their friends</a:t>
            </a:r>
            <a:r>
              <a:rPr lang="en-US" dirty="0" smtClean="0">
                <a:solidFill>
                  <a:schemeClr val="accent1"/>
                </a:solidFill>
              </a:rPr>
              <a:t>.</a:t>
            </a:r>
            <a:r>
              <a:rPr lang="en-US" sz="2400" dirty="0" smtClean="0">
                <a:solidFill>
                  <a:schemeClr val="accent1"/>
                </a:solidFill>
              </a:rPr>
              <a:t> – M+R Research Labs</a:t>
            </a:r>
            <a:endParaRPr lang="en-US" sz="2400" dirty="0">
              <a:solidFill>
                <a:schemeClr val="accent1"/>
              </a:solidFill>
            </a:endParaRPr>
          </a:p>
        </p:txBody>
      </p:sp>
    </p:spTree>
    <p:extLst>
      <p:ext uri="{BB962C8B-B14F-4D97-AF65-F5344CB8AC3E}">
        <p14:creationId xmlns:p14="http://schemas.microsoft.com/office/powerpoint/2010/main" val="42586187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38600"/>
            <a:ext cx="8229600" cy="1143000"/>
          </a:xfrm>
        </p:spPr>
        <p:txBody>
          <a:bodyPr/>
          <a:lstStyle/>
          <a:p>
            <a:pPr algn="ctr"/>
            <a:r>
              <a:rPr lang="en-US" dirty="0" smtClean="0"/>
              <a:t>Case Studies</a:t>
            </a:r>
            <a:endParaRPr lang="en-US" dirty="0"/>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514600" y="2971800"/>
            <a:ext cx="4038600" cy="1038225"/>
          </a:xfrm>
        </p:spPr>
      </p:pic>
    </p:spTree>
    <p:extLst>
      <p:ext uri="{BB962C8B-B14F-4D97-AF65-F5344CB8AC3E}">
        <p14:creationId xmlns:p14="http://schemas.microsoft.com/office/powerpoint/2010/main" val="20210866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33500" y="3733800"/>
            <a:ext cx="6400800" cy="1600200"/>
          </a:xfrm>
        </p:spPr>
        <p:txBody>
          <a:bodyPr rtlCol="0">
            <a:normAutofit/>
          </a:bodyPr>
          <a:lstStyle/>
          <a:p>
            <a:pPr eaLnBrk="1" fontAlgn="auto" hangingPunct="1">
              <a:spcAft>
                <a:spcPts val="0"/>
              </a:spcAft>
              <a:buFont typeface="Arial" pitchFamily="34" charset="0"/>
              <a:buNone/>
              <a:defRPr/>
            </a:pPr>
            <a:r>
              <a:rPr lang="en-US" dirty="0" smtClean="0"/>
              <a:t>How bad news became worse: A case study in the importance of having a social media recovery policy</a:t>
            </a:r>
          </a:p>
        </p:txBody>
      </p:sp>
      <p:pic>
        <p:nvPicPr>
          <p:cNvPr id="14338" name="Picture 3"/>
          <p:cNvPicPr>
            <a:picLocks noChangeAspect="1"/>
          </p:cNvPicPr>
          <p:nvPr/>
        </p:nvPicPr>
        <p:blipFill>
          <a:blip r:embed="rId2"/>
          <a:srcRect/>
          <a:stretch>
            <a:fillRect/>
          </a:stretch>
        </p:blipFill>
        <p:spPr bwMode="auto">
          <a:xfrm>
            <a:off x="3581400" y="1371600"/>
            <a:ext cx="1905000" cy="1905000"/>
          </a:xfrm>
          <a:prstGeom prst="rect">
            <a:avLst/>
          </a:prstGeom>
          <a:noFill/>
          <a:ln w="9525">
            <a:noFill/>
            <a:miter lim="800000"/>
            <a:headEnd/>
            <a:tailEnd/>
          </a:ln>
        </p:spPr>
      </p:pic>
      <p:sp>
        <p:nvSpPr>
          <p:cNvPr id="2" name="TextBox 1"/>
          <p:cNvSpPr txBox="1"/>
          <p:nvPr/>
        </p:nvSpPr>
        <p:spPr>
          <a:xfrm>
            <a:off x="6019800" y="5867400"/>
            <a:ext cx="2590800" cy="369332"/>
          </a:xfrm>
          <a:prstGeom prst="rect">
            <a:avLst/>
          </a:prstGeom>
          <a:noFill/>
        </p:spPr>
        <p:txBody>
          <a:bodyPr wrap="square" rtlCol="0">
            <a:spAutoFit/>
          </a:bodyPr>
          <a:lstStyle/>
          <a:p>
            <a:r>
              <a:rPr lang="en-US" dirty="0" smtClean="0">
                <a:solidFill>
                  <a:schemeClr val="bg1">
                    <a:lumMod val="50000"/>
                  </a:schemeClr>
                </a:solidFill>
              </a:rPr>
              <a:t>Constance Brown</a:t>
            </a:r>
            <a:endParaRPr lang="en-US"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pPr eaLnBrk="1" hangingPunct="1"/>
            <a:r>
              <a:rPr lang="en-US" smtClean="0"/>
              <a:t>Bad News – March 17, 2010</a:t>
            </a:r>
          </a:p>
        </p:txBody>
      </p:sp>
      <p:sp>
        <p:nvSpPr>
          <p:cNvPr id="15362" name="Content Placeholder 2"/>
          <p:cNvSpPr>
            <a:spLocks noGrp="1"/>
          </p:cNvSpPr>
          <p:nvPr>
            <p:ph sz="quarter" idx="1"/>
          </p:nvPr>
        </p:nvSpPr>
        <p:spPr/>
        <p:txBody>
          <a:bodyPr/>
          <a:lstStyle/>
          <a:p>
            <a:pPr lvl="1" eaLnBrk="1" hangingPunct="1"/>
            <a:r>
              <a:rPr lang="en-US" smtClean="0"/>
              <a:t>Greenpeace accuses Nestle of contributing to deforestation as a result of its choice of palm oil suppliers in Indonesia</a:t>
            </a:r>
          </a:p>
          <a:p>
            <a:pPr lvl="1" eaLnBrk="1" hangingPunct="1"/>
            <a:endParaRPr lang="en-US" smtClean="0"/>
          </a:p>
          <a:p>
            <a:pPr eaLnBrk="1" hangingPunct="1"/>
            <a:endParaRPr lang="en-US" smtClean="0"/>
          </a:p>
        </p:txBody>
      </p:sp>
      <p:pic>
        <p:nvPicPr>
          <p:cNvPr id="15363" name="Content Placeholder 4"/>
          <p:cNvPicPr>
            <a:picLocks noGrp="1" noChangeAspect="1"/>
          </p:cNvPicPr>
          <p:nvPr>
            <p:ph sz="quarter" idx="2"/>
          </p:nvPr>
        </p:nvPicPr>
        <p:blipFill>
          <a:blip r:embed="rId2"/>
          <a:stretch>
            <a:fillRect/>
          </a:stretch>
        </p:blipFill>
        <p:spPr>
          <a:xfrm>
            <a:off x="5879970" y="2423929"/>
            <a:ext cx="1857634" cy="2619741"/>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pPr eaLnBrk="1" hangingPunct="1"/>
            <a:r>
              <a:rPr lang="en-US" smtClean="0"/>
              <a:t>Bad News – March 17, 2010</a:t>
            </a:r>
          </a:p>
        </p:txBody>
      </p:sp>
      <p:sp>
        <p:nvSpPr>
          <p:cNvPr id="3" name="Content Placeholder 2"/>
          <p:cNvSpPr>
            <a:spLocks noGrp="1"/>
          </p:cNvSpPr>
          <p:nvPr>
            <p:ph sz="quarter" idx="1"/>
          </p:nvPr>
        </p:nvSpPr>
        <p:spPr/>
        <p:txBody>
          <a:bodyPr rtlCol="0">
            <a:normAutofit/>
          </a:bodyPr>
          <a:lstStyle/>
          <a:p>
            <a:pPr marL="0" indent="-400050" eaLnBrk="1" fontAlgn="auto" hangingPunct="1">
              <a:spcAft>
                <a:spcPts val="0"/>
              </a:spcAft>
              <a:buFont typeface="Arial" pitchFamily="34" charset="0"/>
              <a:buNone/>
              <a:defRPr/>
            </a:pPr>
            <a:r>
              <a:rPr lang="en-US" dirty="0"/>
              <a:t>	</a:t>
            </a:r>
            <a:endParaRPr lang="en-US" dirty="0" smtClean="0"/>
          </a:p>
          <a:p>
            <a:pPr eaLnBrk="1" fontAlgn="auto" hangingPunct="1">
              <a:spcAft>
                <a:spcPts val="0"/>
              </a:spcAft>
              <a:buFont typeface="Arial" pitchFamily="34" charset="0"/>
              <a:buChar char="•"/>
              <a:defRPr/>
            </a:pPr>
            <a:endParaRPr lang="en-US" dirty="0"/>
          </a:p>
        </p:txBody>
      </p:sp>
      <p:pic>
        <p:nvPicPr>
          <p:cNvPr id="16387" name="Content Placeholder 6"/>
          <p:cNvPicPr>
            <a:picLocks noGrp="1" noChangeAspect="1"/>
          </p:cNvPicPr>
          <p:nvPr>
            <p:ph sz="quarter" idx="2"/>
          </p:nvPr>
        </p:nvPicPr>
        <p:blipFill>
          <a:blip r:embed="rId2"/>
          <a:srcRect/>
          <a:stretch>
            <a:fillRect/>
          </a:stretch>
        </p:blipFill>
        <p:spPr>
          <a:xfrm>
            <a:off x="4679950" y="2438400"/>
            <a:ext cx="3790950" cy="2862263"/>
          </a:xfrm>
        </p:spPr>
      </p:pic>
      <p:sp>
        <p:nvSpPr>
          <p:cNvPr id="16388" name="Content Placeholder 2"/>
          <p:cNvSpPr txBox="1">
            <a:spLocks/>
          </p:cNvSpPr>
          <p:nvPr/>
        </p:nvSpPr>
        <p:spPr bwMode="auto">
          <a:xfrm>
            <a:off x="381000" y="1600200"/>
            <a:ext cx="4038600" cy="4525963"/>
          </a:xfrm>
          <a:prstGeom prst="rect">
            <a:avLst/>
          </a:prstGeom>
          <a:noFill/>
          <a:ln w="9525">
            <a:noFill/>
            <a:miter lim="800000"/>
            <a:headEnd/>
            <a:tailEnd/>
          </a:ln>
        </p:spPr>
        <p:txBody>
          <a:bodyPr/>
          <a:lstStyle/>
          <a:p>
            <a:pPr marL="742950" lvl="1" indent="-285750">
              <a:spcBef>
                <a:spcPct val="20000"/>
              </a:spcBef>
              <a:buFont typeface="Arial" charset="0"/>
              <a:buChar char="–"/>
            </a:pPr>
            <a:endParaRPr lang="en-US" sz="2400">
              <a:latin typeface="Calibri" pitchFamily="34" charset="0"/>
            </a:endParaRPr>
          </a:p>
          <a:p>
            <a:pPr marL="742950" lvl="1" indent="-285750">
              <a:spcBef>
                <a:spcPct val="20000"/>
              </a:spcBef>
              <a:buFont typeface="Arial" charset="0"/>
              <a:buChar char="–"/>
            </a:pPr>
            <a:endParaRPr lang="en-US" sz="2400">
              <a:latin typeface="Calibri" pitchFamily="34" charset="0"/>
            </a:endParaRPr>
          </a:p>
          <a:p>
            <a:pPr marL="742950" lvl="1" indent="-285750">
              <a:spcBef>
                <a:spcPct val="20000"/>
              </a:spcBef>
              <a:buFont typeface="Arial" charset="0"/>
              <a:buChar char="–"/>
            </a:pPr>
            <a:endParaRPr lang="en-US" sz="2400">
              <a:latin typeface="Calibri" pitchFamily="34" charset="0"/>
            </a:endParaRPr>
          </a:p>
          <a:p>
            <a:pPr marL="742950" lvl="1" indent="-285750">
              <a:spcBef>
                <a:spcPct val="20000"/>
              </a:spcBef>
              <a:buFont typeface="Arial" charset="0"/>
              <a:buChar char="–"/>
            </a:pPr>
            <a:endParaRPr lang="en-US" sz="2400">
              <a:latin typeface="Calibri" pitchFamily="34" charset="0"/>
            </a:endParaRPr>
          </a:p>
          <a:p>
            <a:pPr marL="742950" lvl="1" indent="-285750">
              <a:spcBef>
                <a:spcPct val="20000"/>
              </a:spcBef>
              <a:buFont typeface="Arial" charset="0"/>
              <a:buChar char="–"/>
            </a:pPr>
            <a:endParaRPr lang="en-US" sz="2400">
              <a:latin typeface="Calibri" pitchFamily="34" charset="0"/>
            </a:endParaRPr>
          </a:p>
          <a:p>
            <a:pPr marL="742950" lvl="1" indent="-285750">
              <a:spcBef>
                <a:spcPct val="20000"/>
              </a:spcBef>
              <a:buFont typeface="Arial" charset="0"/>
              <a:buChar char="–"/>
            </a:pPr>
            <a:endParaRPr lang="en-US" sz="2400">
              <a:latin typeface="Calibri" pitchFamily="34" charset="0"/>
            </a:endParaRPr>
          </a:p>
          <a:p>
            <a:pPr marL="742950" lvl="1" indent="-285750">
              <a:spcBef>
                <a:spcPct val="20000"/>
              </a:spcBef>
              <a:buFont typeface="Arial" charset="0"/>
              <a:buChar char="–"/>
            </a:pPr>
            <a:r>
              <a:rPr lang="en-US" sz="2400">
                <a:latin typeface="Calibri" pitchFamily="34" charset="0"/>
              </a:rPr>
              <a:t>Loveable, cuddly, smart, important orangutans are affected by deforestation</a:t>
            </a:r>
          </a:p>
          <a:p>
            <a:pPr marL="742950" lvl="1" indent="-285750">
              <a:spcBef>
                <a:spcPct val="20000"/>
              </a:spcBef>
              <a:buFont typeface="Arial" charset="0"/>
              <a:buChar char="–"/>
            </a:pPr>
            <a:endParaRPr lang="en-US" sz="2400">
              <a:latin typeface="Calibri" pitchFamily="34" charset="0"/>
            </a:endParaRPr>
          </a:p>
          <a:p>
            <a:pPr marL="742950" lvl="1" indent="-285750">
              <a:spcBef>
                <a:spcPct val="20000"/>
              </a:spcBef>
              <a:buFont typeface="Arial" charset="0"/>
              <a:buChar char="–"/>
            </a:pPr>
            <a:endParaRPr lang="en-US" sz="2400">
              <a:latin typeface="Calibri" pitchFamily="34" charset="0"/>
            </a:endParaRPr>
          </a:p>
          <a:p>
            <a:pPr marL="342900" indent="-342900">
              <a:spcBef>
                <a:spcPct val="20000"/>
              </a:spcBef>
              <a:buFont typeface="Arial" charset="0"/>
              <a:buChar char="•"/>
            </a:pPr>
            <a:endParaRPr lang="en-US" sz="2800">
              <a:latin typeface="Calibri"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Paper">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3.xml><?xml version="1.0" encoding="utf-8"?>
<a:theme xmlns:a="http://schemas.openxmlformats.org/drawingml/2006/main" name="Essential">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280</TotalTime>
  <Words>1616</Words>
  <Application>Microsoft Office PowerPoint</Application>
  <PresentationFormat>On-screen Show (4:3)</PresentationFormat>
  <Paragraphs>255</Paragraphs>
  <Slides>56</Slides>
  <Notes>12</Notes>
  <HiddenSlides>0</HiddenSlides>
  <MMClips>0</MMClips>
  <ScaleCrop>false</ScaleCrop>
  <HeadingPairs>
    <vt:vector size="4" baseType="variant">
      <vt:variant>
        <vt:lpstr>Theme</vt:lpstr>
      </vt:variant>
      <vt:variant>
        <vt:i4>6</vt:i4>
      </vt:variant>
      <vt:variant>
        <vt:lpstr>Slide Titles</vt:lpstr>
      </vt:variant>
      <vt:variant>
        <vt:i4>56</vt:i4>
      </vt:variant>
    </vt:vector>
  </HeadingPairs>
  <TitlesOfParts>
    <vt:vector size="62" baseType="lpstr">
      <vt:lpstr>Equity</vt:lpstr>
      <vt:lpstr>Paper</vt:lpstr>
      <vt:lpstr>Essential</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Case Studies</vt:lpstr>
      <vt:lpstr>PowerPoint Presentation</vt:lpstr>
      <vt:lpstr>Bad News – March 17, 2010</vt:lpstr>
      <vt:lpstr>Bad News – March 17, 2010</vt:lpstr>
      <vt:lpstr>March 17-28, 2010</vt:lpstr>
      <vt:lpstr>March 17-28, 2010</vt:lpstr>
      <vt:lpstr>March 17-28, 2010</vt:lpstr>
      <vt:lpstr>The Response - March 19, 2010</vt:lpstr>
      <vt:lpstr>Facebook Fans Want to be Heard</vt:lpstr>
      <vt:lpstr>Nestle’s Facebook Response</vt:lpstr>
      <vt:lpstr>Nestle’s Facebook Response</vt:lpstr>
      <vt:lpstr>Nestle’s Facebook Comments</vt:lpstr>
      <vt:lpstr>What Nestle Should Have Done</vt:lpstr>
      <vt:lpstr>DoSomething.org</vt:lpstr>
      <vt:lpstr>PowerPoint Presentation</vt:lpstr>
      <vt:lpstr>…National Causes Teens Care About</vt:lpstr>
      <vt:lpstr>   Tie actions to a result…</vt:lpstr>
      <vt:lpstr>Marketing to Millenials…</vt:lpstr>
      <vt:lpstr>Facebook strategy reflects…</vt:lpstr>
      <vt:lpstr>More Facebook Strategies….</vt:lpstr>
      <vt:lpstr>An impressive following…</vt:lpstr>
      <vt:lpstr>PowerPoint Presentation</vt:lpstr>
      <vt:lpstr>Tesla MOTORS— An American Original</vt:lpstr>
      <vt:lpstr>Build it, and they will come</vt:lpstr>
      <vt:lpstr>Roadster timeline</vt:lpstr>
      <vt:lpstr>Early facebook presence</vt:lpstr>
      <vt:lpstr>Moving forward</vt:lpstr>
      <vt:lpstr>recent facebook improvements</vt:lpstr>
      <vt:lpstr>Photos </vt:lpstr>
      <vt:lpstr>Tesla tv </vt:lpstr>
      <vt:lpstr>Design studio </vt:lpstr>
      <vt:lpstr>Events </vt:lpstr>
      <vt:lpstr>Top tesla fans </vt:lpstr>
      <vt:lpstr>PowerPoint Presentation</vt:lpstr>
      <vt:lpstr>Facebook: You’re doing it right:</vt:lpstr>
      <vt:lpstr>PowerPoint Presentation</vt:lpstr>
      <vt:lpstr>Be authentic</vt:lpstr>
      <vt:lpstr>395,000 Likes</vt:lpstr>
      <vt:lpstr>Connected Marketing</vt:lpstr>
      <vt:lpstr>But that is so easy with a game!</vt:lpstr>
      <vt:lpstr>PopCap Games was started in 2000</vt:lpstr>
      <vt:lpstr>Sold for 1.3 Billion!</vt:lpstr>
      <vt:lpstr>PowerPoint Presentation</vt:lpstr>
      <vt:lpstr>About Moms Rising</vt:lpstr>
      <vt:lpstr>The Video</vt:lpstr>
      <vt:lpstr>How they’re using Facebook</vt:lpstr>
      <vt:lpstr>For example…</vt:lpstr>
      <vt:lpstr>Another example… and how they worked it</vt:lpstr>
      <vt:lpstr>Why are all these “likes” and shares important?</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Nestle 2010</dc:title>
  <dc:creator>Constance Brown</dc:creator>
  <cp:lastModifiedBy>Constance</cp:lastModifiedBy>
  <cp:revision>16</cp:revision>
  <dcterms:created xsi:type="dcterms:W3CDTF">2012-11-06T05:53:17Z</dcterms:created>
  <dcterms:modified xsi:type="dcterms:W3CDTF">2012-11-07T22:43:29Z</dcterms:modified>
</cp:coreProperties>
</file>